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3" r:id="rId5"/>
    <p:sldId id="288" r:id="rId6"/>
    <p:sldId id="289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3" r:id="rId18"/>
    <p:sldId id="272" r:id="rId19"/>
    <p:sldId id="271" r:id="rId20"/>
    <p:sldId id="270" r:id="rId21"/>
    <p:sldId id="279" r:id="rId22"/>
    <p:sldId id="275" r:id="rId23"/>
    <p:sldId id="278" r:id="rId24"/>
    <p:sldId id="277" r:id="rId25"/>
    <p:sldId id="276" r:id="rId26"/>
    <p:sldId id="282" r:id="rId27"/>
    <p:sldId id="283" r:id="rId28"/>
    <p:sldId id="281" r:id="rId29"/>
    <p:sldId id="280" r:id="rId30"/>
    <p:sldId id="286" r:id="rId31"/>
    <p:sldId id="285" r:id="rId32"/>
    <p:sldId id="287" r:id="rId33"/>
    <p:sldId id="262" r:id="rId34"/>
    <p:sldId id="290" r:id="rId35"/>
    <p:sldId id="284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4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46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310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28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masz.Pysiak@IMSchuma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95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33" y="1110868"/>
            <a:ext cx="2661276" cy="2661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2" y="1110868"/>
            <a:ext cx="2661275" cy="266127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98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TextBox 17"/>
          <p:cNvSpPr txBox="1"/>
          <p:nvPr/>
        </p:nvSpPr>
        <p:spPr>
          <a:xfrm>
            <a:off x="1769806" y="3536958"/>
            <a:ext cx="5442155" cy="218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400"/>
            </a:pPr>
            <a:r>
              <a:rPr lang="pl-PL" sz="2400" i="1" dirty="0" err="1">
                <a:effectLst/>
                <a:ea typeface="Arial Unicode MS"/>
              </a:rPr>
              <a:t>Trójmorze</a:t>
            </a:r>
            <a:r>
              <a:rPr lang="pl-PL" sz="2400" i="1" dirty="0">
                <a:effectLst/>
                <a:ea typeface="Arial Unicode MS"/>
              </a:rPr>
              <a:t> jako </a:t>
            </a:r>
            <a:r>
              <a:rPr lang="pl-PL" sz="2400" i="1" dirty="0">
                <a:solidFill>
                  <a:srgbClr val="000000"/>
                </a:solidFill>
                <a:effectLst/>
                <a:ea typeface="Arial Unicode MS"/>
              </a:rPr>
              <a:t>Polska myśl i wkład do procesu jednoczenia Wspólnoty Narodów Europy</a:t>
            </a:r>
            <a:r>
              <a:rPr lang="pl-PL" sz="2400" i="1" dirty="0">
                <a:effectLst/>
                <a:ea typeface="Arial Unicode MS"/>
              </a:rPr>
              <a:t> według koncepcji Schumana</a:t>
            </a:r>
            <a:endParaRPr lang="en-US" sz="2400" i="1" dirty="0">
              <a:effectLst/>
              <a:ea typeface="Arial Unicode MS"/>
            </a:endParaRPr>
          </a:p>
          <a:p>
            <a:pPr algn="just">
              <a:defRPr sz="2400"/>
            </a:pPr>
            <a:endParaRPr lang="pl-PL" i="1" dirty="0"/>
          </a:p>
          <a:p>
            <a:pPr algn="ctr">
              <a:defRPr sz="2400"/>
            </a:pPr>
            <a:r>
              <a:rPr lang="pl-PL" b="1" dirty="0"/>
              <a:t>Tomasz Pysiak</a:t>
            </a:r>
            <a:endParaRPr lang="en-US" b="1" dirty="0"/>
          </a:p>
          <a:p>
            <a:pPr algn="ctr">
              <a:defRPr sz="2400"/>
            </a:pPr>
            <a:r>
              <a:rPr lang="en-US" sz="1600" dirty="0">
                <a:hlinkClick r:id="rId4"/>
              </a:rPr>
              <a:t>Tomasz.Pysiak@IMSchuman.com</a:t>
            </a:r>
            <a:r>
              <a:rPr lang="en-US" sz="1600" dirty="0"/>
              <a:t> </a:t>
            </a:r>
            <a:endParaRPr sz="1600" dirty="0"/>
          </a:p>
        </p:txBody>
      </p:sp>
      <p:sp>
        <p:nvSpPr>
          <p:cNvPr id="100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58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61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242386" y="1854763"/>
            <a:ext cx="6659226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Rzeczpospolita Obojga Narodów powołała unię realną między Wielkim Księstwem Litewskim a Koroną Królestwa Polskiego</a:t>
            </a:r>
            <a:r>
              <a:rPr lang="pl-PL" dirty="0"/>
              <a:t> na mocy Unii Lubelskiej z 1569 roku.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Idea Międzymorza na nowo znalazła swoich zwolenników w konserwatywnym stronnictwie Czartoryskich- Hotel Lambert. Planowano odtworzyć wspólnotę </a:t>
            </a:r>
            <a:r>
              <a:rPr lang="pl-PL" b="1" dirty="0"/>
              <a:t>polsko- litewską sfederowaną z południowymi Słowianami, Czechami, Słowacją, Węgrami i Rumunią gdzie Polska miała pełnić funkcję lidera i swoistego mediatora między zwaśnionymi stronami (Węgry ze Słowacją oraz Węgry z </a:t>
            </a:r>
            <a:r>
              <a:rPr lang="pl-PL" b="1" dirty="0" err="1"/>
              <a:t>Rumiunią</a:t>
            </a:r>
            <a:r>
              <a:rPr lang="pl-PL" b="1" dirty="0"/>
              <a:t>).</a:t>
            </a:r>
            <a:r>
              <a:rPr lang="pl-PL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Marszałek Józefa Piłsudskiego który liczył na mocny </a:t>
            </a:r>
            <a:r>
              <a:rPr lang="pl-PL" b="1" dirty="0"/>
              <a:t>sojusz krajów regionu w kontrze do ZSRR i odradzających się Niemiec</a:t>
            </a:r>
            <a:r>
              <a:rPr lang="pl-PL" dirty="0"/>
              <a:t>. Po </a:t>
            </a:r>
            <a:r>
              <a:rPr lang="pl-PL" b="1" dirty="0"/>
              <a:t>wojnie ideę Międzymorza mocno akcentował Rząd RP na uchodźctwie.</a:t>
            </a:r>
            <a:r>
              <a:rPr lang="pl-PL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Polityka </a:t>
            </a:r>
            <a:r>
              <a:rPr kumimoji="0" lang="pl-PL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Miedzymorza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została nazwana </a:t>
            </a:r>
            <a:r>
              <a:rPr kumimoji="0" lang="pl-PL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„Polityką Jagiellońską”</a:t>
            </a:r>
            <a:endParaRPr kumimoji="0" lang="pl-PL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65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Animatorzy Wizerunku Polski w Europie"/>
          <p:cNvSpPr txBox="1"/>
          <p:nvPr/>
        </p:nvSpPr>
        <p:spPr>
          <a:xfrm>
            <a:off x="1333886" y="-71684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                                                                   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 err="1"/>
              <a:t>Animatorzy</a:t>
            </a:r>
            <a:r>
              <a:rPr dirty="0"/>
              <a:t> </a:t>
            </a:r>
            <a:r>
              <a:rPr dirty="0" err="1"/>
              <a:t>Wizerunku</a:t>
            </a:r>
            <a:r>
              <a:rPr dirty="0"/>
              <a:t> </a:t>
            </a:r>
            <a:r>
              <a:rPr dirty="0" err="1"/>
              <a:t>Polski</a:t>
            </a:r>
            <a:r>
              <a:rPr dirty="0"/>
              <a:t> w </a:t>
            </a:r>
            <a:r>
              <a:rPr dirty="0" err="1"/>
              <a:t>Europie</a:t>
            </a:r>
            <a:endParaRPr dirty="0"/>
          </a:p>
        </p:txBody>
      </p:sp>
      <p:sp>
        <p:nvSpPr>
          <p:cNvPr id="168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24651" y="1487056"/>
            <a:ext cx="7903525" cy="5663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/>
            <a:r>
              <a:rPr lang="pl-PL" sz="2400" b="1" dirty="0" err="1"/>
              <a:t>Trójmorze</a:t>
            </a:r>
            <a:r>
              <a:rPr lang="pl-PL" sz="2400" b="1" dirty="0"/>
              <a:t> jako wspólnota tradycji historii i wartości</a:t>
            </a:r>
          </a:p>
          <a:p>
            <a:pPr lvl="0" algn="ctr"/>
            <a:endParaRPr lang="pl-PL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 err="1"/>
              <a:t>Trójmorze</a:t>
            </a:r>
            <a:r>
              <a:rPr lang="pl-PL" dirty="0"/>
              <a:t>, jak podano wyżej, zrodzone w specyficznych </a:t>
            </a:r>
            <a:r>
              <a:rPr lang="pl-PL" b="1" dirty="0"/>
              <a:t>warunkach politycznych i społecznych wśród ludności bliskiej geograficznie</a:t>
            </a:r>
            <a:r>
              <a:rPr lang="pl-PL" dirty="0"/>
              <a:t>, aby mogło zaistnieć odwoływało i odwołuje się do wspólnoty wartości i losu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/>
              <a:t>Działania w </a:t>
            </a:r>
            <a:r>
              <a:rPr lang="pl-PL" dirty="0" err="1"/>
              <a:t>Trójmorzu</a:t>
            </a:r>
            <a:r>
              <a:rPr lang="pl-PL" dirty="0"/>
              <a:t> i wcześniej w Międzymorzu zostały podjęte przez ludność </a:t>
            </a:r>
            <a:r>
              <a:rPr lang="pl-PL" b="1" dirty="0"/>
              <a:t>wyznania chrześcijańskiego (przy pełnym poszanowaniu mniejszości żydowskiej i muzułmańskiej) w szczególności poprzez katolików. Jest to o tyle istotne że bliskość obrzędowa sprawiła zbliżenie się tradycji i wartości jakie przyświecały narodom tworzącym Międzymorze- późniejszą koncepcję </a:t>
            </a:r>
            <a:r>
              <a:rPr lang="pl-PL" b="1" dirty="0" err="1"/>
              <a:t>Trójmorza</a:t>
            </a:r>
            <a:r>
              <a:rPr lang="pl-PL" dirty="0"/>
              <a:t>. </a:t>
            </a:r>
            <a:endParaRPr lang="pl-PL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Nastąpiło </a:t>
            </a:r>
            <a:r>
              <a:rPr lang="pl-PL" b="1" dirty="0"/>
              <a:t>nawiązanie wspólnoty celów</a:t>
            </a:r>
            <a:r>
              <a:rPr lang="pl-PL" dirty="0"/>
              <a:t>, co możemy obserwować w tej chwili. Zrozumienie iż jedynie </a:t>
            </a:r>
            <a:r>
              <a:rPr lang="pl-PL" b="1" dirty="0"/>
              <a:t>we wzajemnych sojuszach możemy zachować suwerenność i bezpieczeństwo</a:t>
            </a:r>
            <a:r>
              <a:rPr lang="pl-PL" dirty="0"/>
              <a:t> wpłynęły na to, w połączeniu z przykrymi doświadczeniami historycznymi, że idea ta może być wcielana w życie. </a:t>
            </a:r>
          </a:p>
          <a:p>
            <a:pPr lvl="0" algn="ctr"/>
            <a:endParaRPr lang="pl-PL" sz="3200" b="1" dirty="0"/>
          </a:p>
          <a:p>
            <a:pPr lvl="0" algn="ctr"/>
            <a:endParaRPr lang="pl-PL" sz="3200" b="1" dirty="0"/>
          </a:p>
          <a:p>
            <a:pPr lvl="0" algn="ctr"/>
            <a:endParaRPr lang="pl-PL" b="1" dirty="0"/>
          </a:p>
          <a:p>
            <a:pPr lvl="0" algn="ctr"/>
            <a:endParaRPr lang="pl-PL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72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                                                                   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 err="1"/>
              <a:t>Animatorzy</a:t>
            </a:r>
            <a:r>
              <a:rPr dirty="0"/>
              <a:t> </a:t>
            </a:r>
            <a:r>
              <a:rPr dirty="0" err="1"/>
              <a:t>Wizerunku</a:t>
            </a:r>
            <a:r>
              <a:rPr dirty="0"/>
              <a:t> </a:t>
            </a:r>
            <a:r>
              <a:rPr dirty="0" err="1"/>
              <a:t>Polski</a:t>
            </a:r>
            <a:r>
              <a:rPr dirty="0"/>
              <a:t> w </a:t>
            </a:r>
            <a:r>
              <a:rPr dirty="0" err="1"/>
              <a:t>Europie</a:t>
            </a:r>
            <a:endParaRPr dirty="0"/>
          </a:p>
        </p:txBody>
      </p:sp>
      <p:sp>
        <p:nvSpPr>
          <p:cNvPr id="175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4651" y="1854763"/>
            <a:ext cx="8240658" cy="4339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/>
            <a:r>
              <a:rPr lang="pl-PL" sz="2400" b="1" dirty="0"/>
              <a:t>Inicjatywa </a:t>
            </a:r>
            <a:r>
              <a:rPr lang="pl-PL" sz="2400" b="1" dirty="0" err="1"/>
              <a:t>Trójmorza</a:t>
            </a:r>
            <a:r>
              <a:rPr lang="pl-PL" sz="2400" b="1" dirty="0"/>
              <a:t> jako droga do budowania potencjału politycznego i gospodarczego regionu</a:t>
            </a:r>
          </a:p>
          <a:p>
            <a:pPr lvl="0" algn="just"/>
            <a:endParaRPr lang="pl-PL" sz="2400" b="1" dirty="0"/>
          </a:p>
          <a:p>
            <a:pPr algn="just"/>
            <a:r>
              <a:rPr lang="pl-PL" dirty="0"/>
              <a:t>Ważnym aspektem na który wpłynęły działania zmierzające do realizacji idei </a:t>
            </a:r>
            <a:r>
              <a:rPr lang="pl-PL" dirty="0" err="1"/>
              <a:t>Trójmorza</a:t>
            </a:r>
            <a:r>
              <a:rPr lang="pl-PL" dirty="0"/>
              <a:t> jest </a:t>
            </a:r>
            <a:r>
              <a:rPr lang="pl-PL" b="1" dirty="0"/>
              <a:t>budowa potencjału politycznego, gospodarczego i społecznego</a:t>
            </a:r>
            <a:r>
              <a:rPr lang="pl-PL" dirty="0"/>
              <a:t>. Działanie wspólnotowe może i przynosi rezultaty w postaci </a:t>
            </a:r>
            <a:r>
              <a:rPr lang="pl-PL" b="1" dirty="0"/>
              <a:t>silnego impulsu rozwojowego</a:t>
            </a:r>
            <a:r>
              <a:rPr lang="pl-PL" dirty="0"/>
              <a:t>. Wzrost wymiany gospodarczej, wymiana technologii oraz poprawa </a:t>
            </a:r>
            <a:r>
              <a:rPr lang="pl-PL" b="1" dirty="0"/>
              <a:t>komunikacji i infrastruktury</a:t>
            </a:r>
            <a:r>
              <a:rPr lang="pl-PL" dirty="0"/>
              <a:t> spowoduje, że na pierwszy rzut oka słabsze kraje Wspólnoty </a:t>
            </a:r>
            <a:r>
              <a:rPr lang="pl-PL" dirty="0" err="1"/>
              <a:t>Trójmorskiej</a:t>
            </a:r>
            <a:r>
              <a:rPr lang="pl-PL" dirty="0"/>
              <a:t> zaczną się intensywnie rozwijać i bogacić. Istotnie poprawi się też </a:t>
            </a:r>
            <a:r>
              <a:rPr lang="pl-PL" b="1" dirty="0"/>
              <a:t>infrastruktura bezpieczeństwa niwelując niebezpieczne działania Rosji</a:t>
            </a:r>
            <a:r>
              <a:rPr lang="pl-PL" dirty="0"/>
              <a:t>. Potencjał ludnościowy, surowcowy i gospodarczy może zaowocować iż kraje </a:t>
            </a:r>
            <a:r>
              <a:rPr lang="pl-PL" dirty="0" err="1"/>
              <a:t>Trójmorza</a:t>
            </a:r>
            <a:r>
              <a:rPr lang="pl-PL" dirty="0"/>
              <a:t> zaczną się wzmacniać i bogacić przy zachowaniu swojej suwerenności i tożsamości, co jest niezmiernie ważne by ta inicjatywa miała szanse na przetrwanie.</a:t>
            </a:r>
          </a:p>
          <a:p>
            <a:pPr lvl="0" algn="just"/>
            <a:endParaRPr lang="pl-PL" sz="24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79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82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74" y="1776974"/>
            <a:ext cx="6568542" cy="46073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186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89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57382" y="2299855"/>
            <a:ext cx="7564582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Synergia działania może stać się siłą napędową decyzji politycznych.</a:t>
            </a:r>
            <a:r>
              <a:rPr lang="pl-PL" dirty="0"/>
              <a:t> Zsumowanie kapitału ludzkiego czy też siły gospodarki krajów </a:t>
            </a:r>
            <a:r>
              <a:rPr lang="pl-PL" dirty="0" err="1"/>
              <a:t>Trójmorza</a:t>
            </a:r>
            <a:r>
              <a:rPr lang="pl-PL" dirty="0"/>
              <a:t> może nie tylko oddziaływać na region ale również na Europę Zachodnią czy też ogólnie na sytuację na świecie.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Wspólnie kraje </a:t>
            </a:r>
            <a:r>
              <a:rPr lang="pl-PL" dirty="0" err="1"/>
              <a:t>Trójmorza</a:t>
            </a:r>
            <a:r>
              <a:rPr lang="pl-PL" dirty="0"/>
              <a:t> mogą przeciwstawić się dominacji Krajów „Europy Zachodniej”. Jako jeden z przykładów niech posłuży zatrudnienie w strukturach Unii Europejskiej. Rażąca dysproporcja jest widoczna w statystykach zatrudnienia na stanowiskach kierowniczych. </a:t>
            </a:r>
            <a:r>
              <a:rPr lang="pl-PL" b="1" dirty="0"/>
              <a:t>Żaden Polak nie piastuje stanowiska Dyrektora Generalnego. Większość Polaków zatrudnionych w Instytucjach Unii Europejskiej piastuje stanowiska AST (asystenckie).</a:t>
            </a:r>
            <a:endParaRPr kumimoji="0" lang="pl-PL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8" name="Obraz 7" descr="C:\Users\Admin\Desktop\Reorezentacja P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76128" y="559909"/>
            <a:ext cx="4512905" cy="71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91127" y="1773251"/>
            <a:ext cx="8089711" cy="4431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/>
            <a:r>
              <a:rPr lang="pl-PL" sz="2400" b="1" dirty="0"/>
              <a:t>Rola Polski w inicjatywie </a:t>
            </a:r>
            <a:r>
              <a:rPr lang="pl-PL" sz="2400" b="1" dirty="0" err="1"/>
              <a:t>Trójmorza</a:t>
            </a:r>
            <a:endParaRPr lang="pl-PL" sz="2400" b="1" dirty="0"/>
          </a:p>
          <a:p>
            <a:pPr lvl="0" algn="ctr"/>
            <a:endParaRPr lang="pl-PL" sz="24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/>
              <a:t>Międzymorza jest ideą Polską która poprzez potencjał i nośność Polskiej kultury w XVI wieku została zaszczepiona w krajach regionu.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/>
              <a:t>Ważnym </a:t>
            </a:r>
            <a:r>
              <a:rPr lang="pl-PL" b="1" dirty="0"/>
              <a:t>zadaniem Polski jako największego kraju regionu oraz pomysłodawcy działań na rzecz Wspólnoty Narodów </a:t>
            </a:r>
            <a:r>
              <a:rPr lang="pl-PL" b="1" dirty="0" err="1"/>
              <a:t>Trójmorza</a:t>
            </a:r>
            <a:r>
              <a:rPr lang="pl-PL" dirty="0"/>
              <a:t> jest nie tylko sugerowanie tematyki oraz rozwiązań, ale co najważniejsze pilnowanie spójności działań przy jednoczesnym </a:t>
            </a:r>
            <a:r>
              <a:rPr lang="pl-PL" b="1" dirty="0"/>
              <a:t>pełnym poszanowaniu suwerennych decyzji danego kraju zrzeszonego w Inicjatywie </a:t>
            </a:r>
            <a:r>
              <a:rPr lang="pl-PL" b="1" dirty="0" err="1"/>
              <a:t>Trójmorza</a:t>
            </a:r>
            <a:r>
              <a:rPr lang="pl-PL" dirty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Bycie akceleratorem zmian oraz pełnienie roli inspiratora oraz budowania wspólnoty. Zadaniem Polski jest również szukanie sojuszników tej inicjatywy poza krajami „zrzeszonymi” w inicjatywie </a:t>
            </a:r>
            <a:r>
              <a:rPr lang="pl-PL" b="1" dirty="0" err="1"/>
              <a:t>Trójmorskiej</a:t>
            </a:r>
            <a:r>
              <a:rPr lang="pl-PL" dirty="0"/>
              <a:t>. Takie działania Polska podejmuje o czym świadczy </a:t>
            </a:r>
            <a:r>
              <a:rPr lang="pl-PL" b="1" dirty="0"/>
              <a:t>wielkie zainteresowanie USA tym przedsięwzięciem</a:t>
            </a:r>
            <a:r>
              <a:rPr lang="pl-PL" dirty="0"/>
              <a:t>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Ogromną misją Polski jest również poszerzać tą inicjatywę, co z sukcesem robi, o nowe kraje między innymi Ukrainę.</a:t>
            </a:r>
            <a:r>
              <a:rPr lang="pl-PL" dirty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723261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91087" y="1851762"/>
            <a:ext cx="8174221" cy="3323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/>
            <a:r>
              <a:rPr lang="pl-PL" sz="2400" b="1" dirty="0"/>
              <a:t>Geopolityka w kontekście </a:t>
            </a:r>
            <a:r>
              <a:rPr lang="pl-PL" sz="2400" b="1" dirty="0" err="1"/>
              <a:t>Trójmorza</a:t>
            </a:r>
            <a:endParaRPr lang="pl-PL" sz="2400" b="1" dirty="0"/>
          </a:p>
          <a:p>
            <a:pPr lvl="0" algn="ctr"/>
            <a:endParaRPr lang="pl-PL" sz="24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Odradzające się ambicje imperialne Rosji, neokolonializm Afryki, niebezpieczne tendencje centralistyczne w Unii Europejskiej czy też zagrożenia terrorystyczne spowodowały, że świat który starano się przedstawić jako wolny i bezpieczny stawia przed nami coraz to większe wymagania.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/>
              <a:t>Nasz region stanowi </a:t>
            </a:r>
            <a:r>
              <a:rPr lang="pl-PL" b="1" dirty="0"/>
              <a:t>bezpośrednią granice między dwoma wizjami polityki</a:t>
            </a:r>
            <a:r>
              <a:rPr lang="pl-PL" dirty="0"/>
              <a:t>. Szczególnie obecnie, wojna na Ukrainie pokazała jak istotny z punktu widzenia bezpieczeństwa światowego jest nasz region. Jego słabość może powodować kompletna destabilizację ładu światowego. Dlatego też z punktu widzenia Geopolityki i stabilizacji Świata nasz region staje się kluczowy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995404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078182" y="2161309"/>
            <a:ext cx="671483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/>
            <a:r>
              <a:rPr lang="pl-PL" sz="2400" b="1" dirty="0"/>
              <a:t>Idea wspólnoty narodów i jej wpływ na budowanie “Jedności, Solidarności i Pokoju”</a:t>
            </a:r>
          </a:p>
          <a:p>
            <a:pPr lvl="0" algn="ctr"/>
            <a:endParaRPr lang="pl-PL" sz="2400" b="1" dirty="0"/>
          </a:p>
          <a:p>
            <a:pPr lvl="0" algn="ctr"/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8" y="1982857"/>
            <a:ext cx="2497460" cy="330634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362036" y="3537527"/>
            <a:ext cx="4959928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pl-PL" i="1" dirty="0"/>
              <a:t>„Moja idea nie polega na tym, aby połączyć kraje w celu  stworzenia superpaństwa. Nasze kraje europejskie są historyczną rzeczywistością. Z psychologicznego punktu widzenia byłoby to niemożliwe i nierozsądne, aby się ich pozbyć. Ich różnorodność jest dobrą rzeczą i nie ma sensu, aby je usuwać lub dokonywać zrównywania lub unifikacji.”</a:t>
            </a:r>
            <a:r>
              <a:rPr lang="pl-PL" dirty="0"/>
              <a:t> (</a:t>
            </a:r>
            <a:r>
              <a:rPr lang="pl-PL" b="1" dirty="0"/>
              <a:t>Robert Schuman</a:t>
            </a:r>
            <a:r>
              <a:rPr lang="pl-PL" dirty="0"/>
              <a:t>)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3593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4651" y="2133600"/>
            <a:ext cx="8342258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Wspólnota jako taka działa dla dobra swoich członków budując między nimi: jedność- nie można tego mylić z jednakowością. Z jedności w działaniach i celach rodzi się solidarność w rozumieniu „Jedni drugich brzemiona noście”. Solidarność rozumiana jako pomocniczość i wspólne działanie dla dobra rodzi pokój. Pokój jest więc ostatnim i wieńczącym elementem tej triady.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Udoskonalenie koncepcji </a:t>
            </a:r>
            <a:r>
              <a:rPr lang="pl-PL" b="1" dirty="0"/>
              <a:t>wspólnoty narodów o mocne oparcie jej na wartościach i tej implikacji logicznej Jedność – Solidarność – Pokój</a:t>
            </a:r>
            <a:r>
              <a:rPr lang="pl-PL" dirty="0"/>
              <a:t>, przy jednoczesnym poszanowaniu integralności każdego z podmiotów przyniosło ogromny skok rozwojowy dla Europy Zachodniej. Pokazało to, że właśnie ta koncepcja jest słuszna i dzięki niej możliwy jest sukces. Pogodzenie tak poranionych i zwaśnionych stron było właśnie możliwe dzięki budowaniu </a:t>
            </a:r>
            <a:r>
              <a:rPr lang="pl-PL" b="1" dirty="0"/>
              <a:t>Wspólnoty opartej na wartościach</a:t>
            </a:r>
            <a:r>
              <a:rPr lang="pl-PL" dirty="0"/>
              <a:t>. 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4888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0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0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108" name="Prostokąt 6"/>
          <p:cNvSpPr txBox="1"/>
          <p:nvPr/>
        </p:nvSpPr>
        <p:spPr>
          <a:xfrm>
            <a:off x="213261" y="1666224"/>
            <a:ext cx="8717476" cy="895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3200" b="1"/>
            </a:lvl1pPr>
          </a:lstStyle>
          <a:p>
            <a:r>
              <a:rPr sz="2200" dirty="0"/>
              <a:t>Plan </a:t>
            </a:r>
            <a:r>
              <a:rPr sz="2200" dirty="0" err="1"/>
              <a:t>spotkania</a:t>
            </a:r>
            <a:endParaRPr lang="pl-PL" sz="2200" dirty="0"/>
          </a:p>
          <a:p>
            <a:pPr algn="just"/>
            <a:r>
              <a:rPr lang="pl-PL" sz="1200" dirty="0"/>
              <a:t>1.</a:t>
            </a:r>
            <a:r>
              <a:rPr lang="pl-PL" sz="2000" dirty="0"/>
              <a:t>	</a:t>
            </a:r>
            <a:r>
              <a:rPr lang="pl-PL" sz="1400" i="1" dirty="0"/>
              <a:t>Idea </a:t>
            </a:r>
            <a:r>
              <a:rPr lang="pl-PL" sz="1400" i="1" dirty="0" err="1"/>
              <a:t>Trójmorza</a:t>
            </a:r>
            <a:r>
              <a:rPr lang="pl-PL" sz="1400" i="1" dirty="0"/>
              <a:t> w kontekście historycznym</a:t>
            </a:r>
          </a:p>
          <a:p>
            <a:pPr algn="just"/>
            <a:r>
              <a:rPr lang="pl-PL" sz="1400" i="1" dirty="0"/>
              <a:t>2.	</a:t>
            </a:r>
            <a:r>
              <a:rPr lang="pl-PL" sz="1400" i="1" dirty="0" err="1"/>
              <a:t>Trójmorze</a:t>
            </a:r>
            <a:r>
              <a:rPr lang="pl-PL" sz="1400" i="1" dirty="0"/>
              <a:t> jako wspólnota tradycji, historii i wartości</a:t>
            </a:r>
          </a:p>
          <a:p>
            <a:pPr algn="just"/>
            <a:r>
              <a:rPr lang="pl-PL" sz="1400" i="1" dirty="0"/>
              <a:t>3.	Inicjatywa </a:t>
            </a:r>
            <a:r>
              <a:rPr lang="pl-PL" sz="1400" i="1" dirty="0" err="1"/>
              <a:t>Trójmorza</a:t>
            </a:r>
            <a:r>
              <a:rPr lang="pl-PL" sz="1400" i="1" dirty="0"/>
              <a:t> jako droga do budowania potencjału politycznego i gospodarczego regionu</a:t>
            </a:r>
          </a:p>
          <a:p>
            <a:pPr algn="just"/>
            <a:r>
              <a:rPr lang="pl-PL" sz="1400" i="1" dirty="0"/>
              <a:t>4.	Rola Polski w Inicjatywie </a:t>
            </a:r>
            <a:r>
              <a:rPr lang="pl-PL" sz="1400" i="1" dirty="0" err="1"/>
              <a:t>Trójmorza</a:t>
            </a:r>
            <a:endParaRPr lang="pl-PL" sz="1400" i="1" dirty="0"/>
          </a:p>
          <a:p>
            <a:pPr algn="just"/>
            <a:r>
              <a:rPr lang="pl-PL" sz="1400" i="1" dirty="0"/>
              <a:t>5.	Geopolityka w kontekście </a:t>
            </a:r>
            <a:r>
              <a:rPr lang="pl-PL" sz="1400" i="1" dirty="0" err="1"/>
              <a:t>Trójmorza</a:t>
            </a:r>
            <a:endParaRPr lang="pl-PL" sz="1400" i="1" dirty="0"/>
          </a:p>
          <a:p>
            <a:pPr algn="just"/>
            <a:r>
              <a:rPr lang="pl-PL" sz="1400" i="1" dirty="0"/>
              <a:t>6.	Idea wspólnoty narodów i jej wpływ na budowanie “Jedności, Solidarności i Pokoju”</a:t>
            </a:r>
          </a:p>
          <a:p>
            <a:pPr algn="just"/>
            <a:r>
              <a:rPr lang="pl-PL" sz="1400" i="1" dirty="0"/>
              <a:t>7.	Animatorzy wizerunku Polski w Europie jako siła napędowa rozwoju </a:t>
            </a:r>
            <a:r>
              <a:rPr lang="pl-PL" sz="1400" i="1" dirty="0" err="1"/>
              <a:t>Trójmorza</a:t>
            </a:r>
            <a:endParaRPr lang="pl-PL" sz="1400" i="1" dirty="0"/>
          </a:p>
          <a:p>
            <a:pPr algn="just"/>
            <a:r>
              <a:rPr lang="pl-PL" sz="1400" i="1" dirty="0"/>
              <a:t>8.	Instytucje dla </a:t>
            </a:r>
            <a:r>
              <a:rPr lang="pl-PL" sz="1400" i="1" dirty="0" err="1"/>
              <a:t>Trójmorza</a:t>
            </a:r>
            <a:r>
              <a:rPr lang="pl-PL" sz="1400" i="1" dirty="0"/>
              <a:t> i ich znaczenie</a:t>
            </a:r>
          </a:p>
          <a:p>
            <a:pPr algn="just"/>
            <a:r>
              <a:rPr lang="pl-PL" sz="1400" i="1" dirty="0"/>
              <a:t>9.	Inspirowanie młodych liderów w </a:t>
            </a:r>
            <a:r>
              <a:rPr lang="pl-PL" sz="1400" i="1" dirty="0" err="1"/>
              <a:t>Trójmorzu</a:t>
            </a:r>
            <a:r>
              <a:rPr lang="pl-PL" sz="1400" i="1" dirty="0"/>
              <a:t> zadaniem Animatorów Wizerunku Polski w Europie na 	przykładzie Tri </a:t>
            </a:r>
            <a:r>
              <a:rPr lang="pl-PL" sz="1400" i="1" dirty="0" err="1"/>
              <a:t>Marium</a:t>
            </a:r>
            <a:r>
              <a:rPr lang="pl-PL" sz="1400" i="1" dirty="0"/>
              <a:t> </a:t>
            </a:r>
            <a:r>
              <a:rPr lang="pl-PL" sz="1400" i="1" dirty="0" err="1"/>
              <a:t>Schumans</a:t>
            </a:r>
            <a:r>
              <a:rPr lang="pl-PL" sz="1400" i="1" dirty="0"/>
              <a:t> Young </a:t>
            </a:r>
            <a:r>
              <a:rPr lang="pl-PL" sz="1400" i="1" dirty="0" err="1"/>
              <a:t>Generation</a:t>
            </a:r>
            <a:r>
              <a:rPr lang="pl-PL" sz="1400" i="1" dirty="0"/>
              <a:t> Forum.</a:t>
            </a:r>
          </a:p>
          <a:p>
            <a:pPr algn="just"/>
            <a:r>
              <a:rPr lang="pl-PL" sz="1400" i="1" dirty="0"/>
              <a:t>10.	Dyskusja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66618" y="2327564"/>
            <a:ext cx="8063346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Tworząc Wspólnotę Narodów </a:t>
            </a:r>
            <a:r>
              <a:rPr lang="pl-PL" dirty="0" err="1"/>
              <a:t>Trójmorza</a:t>
            </a:r>
            <a:r>
              <a:rPr lang="pl-PL" dirty="0"/>
              <a:t> warto czerpać z myśli </a:t>
            </a:r>
            <a:r>
              <a:rPr lang="pl-PL" b="1" dirty="0"/>
              <a:t>Czcigodnego Sługi Bożego Roberta Schumana.</a:t>
            </a:r>
            <a:r>
              <a:rPr lang="pl-PL" dirty="0"/>
              <a:t> Jego wizja wspólnoty narodów jest w pełni uniwersalna dzięki odwołaniu się do </a:t>
            </a:r>
            <a:r>
              <a:rPr lang="pl-PL" b="1" dirty="0"/>
              <a:t>uniwersalnej wizji chrześcijańskiej gdzie prawdziwe spełnienie osiąga się we wspólnocie</a:t>
            </a:r>
          </a:p>
          <a:p>
            <a:pPr algn="just"/>
            <a:endParaRPr lang="pl-PL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Czcigodny Sługa Robert Schuman i jego koncepcje powinny być w pełni wykorzystane podczas budowy projektu </a:t>
            </a:r>
            <a:r>
              <a:rPr lang="pl-PL" b="1" dirty="0" err="1"/>
              <a:t>Trójmorskiego</a:t>
            </a:r>
            <a:r>
              <a:rPr lang="pl-PL" dirty="0"/>
              <a:t>. Jego oparcie na klasycznych wartościach jak dobro, prawda i piękno są metodą na budowę dobrze funkcjonującej wspólnoty.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9770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89704" y="1770988"/>
            <a:ext cx="7767782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/>
            <a:r>
              <a:rPr lang="pl-PL" sz="2400" b="1" dirty="0"/>
              <a:t>Animatorzy Wizerunku Polski </a:t>
            </a:r>
            <a:r>
              <a:rPr lang="pl-PL" sz="2400" b="1"/>
              <a:t>w Europie jako </a:t>
            </a:r>
            <a:r>
              <a:rPr lang="pl-PL" sz="2400" b="1" dirty="0"/>
              <a:t>siła napędowa rozwoju </a:t>
            </a:r>
            <a:r>
              <a:rPr lang="pl-PL" sz="2400" b="1" dirty="0" err="1"/>
              <a:t>Trójmorza</a:t>
            </a:r>
            <a:endParaRPr lang="pl-PL" sz="2400" b="1" dirty="0"/>
          </a:p>
          <a:p>
            <a:pPr lvl="0" algn="ctr"/>
            <a:endParaRPr lang="pl-PL" sz="2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Do ich zadań należy  dbanie o </a:t>
            </a:r>
            <a:r>
              <a:rPr lang="pl-PL" b="1" dirty="0"/>
              <a:t>wzrost znaczenia Polski oraz pokazania Polski jako lidera.</a:t>
            </a:r>
            <a:r>
              <a:rPr lang="pl-PL" dirty="0"/>
              <a:t> Jasno koreluje to z </a:t>
            </a:r>
            <a:r>
              <a:rPr lang="pl-PL" b="1" dirty="0"/>
              <a:t>rolą jaką pełni</a:t>
            </a:r>
            <a:r>
              <a:rPr lang="pl-PL" dirty="0"/>
              <a:t> </a:t>
            </a:r>
            <a:r>
              <a:rPr lang="pl-PL" b="1" dirty="0"/>
              <a:t>Polska w Inicjatywie </a:t>
            </a:r>
            <a:r>
              <a:rPr lang="pl-PL" b="1" dirty="0" err="1"/>
              <a:t>Trójmorskiej</a:t>
            </a:r>
            <a:r>
              <a:rPr lang="pl-PL" dirty="0"/>
              <a:t>. Działania na rzecz Inicjatywy </a:t>
            </a:r>
            <a:r>
              <a:rPr lang="pl-PL" dirty="0" err="1"/>
              <a:t>Trójmorskiej</a:t>
            </a:r>
            <a:r>
              <a:rPr lang="pl-PL" dirty="0"/>
              <a:t> są niczym innym jak promocją </a:t>
            </a:r>
            <a:r>
              <a:rPr lang="pl-PL" b="1" dirty="0"/>
              <a:t>historycznej wizji polskiej myśli społecznej i jej unikalności.</a:t>
            </a:r>
            <a:r>
              <a:rPr lang="pl-PL" dirty="0"/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/>
              <a:t>Kolejnym ważnym elementem na którym powinien skupić się Animator wizerunku Polski w Europie jest promocja działań politycznych, kulturowych i gospodarczych Polski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/>
              <a:t>Promowanie pozytywnego wizerunku Polski jako aktywnego gracza na arenie międzynarodowej jest jednym z ważniejszych działań mogących ocieplić wizerunek Polski i przełamać stereotypy narosłe szczególnie wśród obywateli Europy Zachodniej w stosunku do naszego Kraju.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4511409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9" y="2220319"/>
            <a:ext cx="7667315" cy="27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26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64979" y="2281382"/>
            <a:ext cx="8015859" cy="3323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pl-PL" dirty="0"/>
              <a:t>Poznanie i działanie na rzecz Polski wymaga więc od Animatorów wizerunku Polski w Europie znajomości tematyki budowy </a:t>
            </a:r>
            <a:r>
              <a:rPr lang="pl-PL" b="1" dirty="0"/>
              <a:t>Wspólnoty Narodów </a:t>
            </a:r>
            <a:r>
              <a:rPr lang="pl-PL" b="1" dirty="0" err="1"/>
              <a:t>Trójmorza</a:t>
            </a:r>
            <a:r>
              <a:rPr lang="pl-PL" dirty="0"/>
              <a:t> w którym </a:t>
            </a:r>
            <a:r>
              <a:rPr lang="pl-PL" b="1" dirty="0"/>
              <a:t>Polska odgrywa wiodącą rolę</a:t>
            </a:r>
            <a:r>
              <a:rPr lang="pl-PL" dirty="0"/>
              <a:t>. Pełny obraz działań naszego kraju wymaga więc głębszego zamysłu nad </a:t>
            </a:r>
            <a:r>
              <a:rPr lang="pl-PL" dirty="0" err="1"/>
              <a:t>Trójmorzem</a:t>
            </a:r>
            <a:r>
              <a:rPr lang="pl-PL" dirty="0"/>
              <a:t> i nad istotnością tej inicjatywy. </a:t>
            </a:r>
          </a:p>
          <a:p>
            <a:pPr algn="just"/>
            <a:endParaRPr lang="pl-PL" b="1" dirty="0"/>
          </a:p>
          <a:p>
            <a:pPr algn="just"/>
            <a:endParaRPr lang="pl-PL" b="1" dirty="0"/>
          </a:p>
          <a:p>
            <a:pPr algn="just"/>
            <a:endParaRPr lang="pl-PL" b="1" dirty="0"/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Ważnym jest by właśnie Animatorzy wizerunku Polski w Europie w sposób szczególny mogli promować zarówno Polskę jak i </a:t>
            </a:r>
            <a:r>
              <a:rPr lang="pl-PL" sz="2800" b="1" dirty="0" err="1">
                <a:solidFill>
                  <a:srgbClr val="FF0000"/>
                </a:solidFill>
              </a:rPr>
              <a:t>Trójmorze</a:t>
            </a:r>
            <a:r>
              <a:rPr lang="pl-PL" sz="2800" b="1" dirty="0">
                <a:solidFill>
                  <a:srgbClr val="FF0000"/>
                </a:solidFill>
              </a:rPr>
              <a:t>.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92206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22036" y="2078182"/>
            <a:ext cx="7858802" cy="406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/>
            <a:r>
              <a:rPr lang="pl-PL" sz="2400" b="1" dirty="0"/>
              <a:t>Instytucje dla </a:t>
            </a:r>
            <a:r>
              <a:rPr lang="pl-PL" sz="2400" b="1" dirty="0" err="1"/>
              <a:t>Trójmorza</a:t>
            </a:r>
            <a:r>
              <a:rPr lang="pl-PL" sz="2400" b="1" dirty="0"/>
              <a:t> i ich znaczenie (Platforma Rozwoju Relacji w </a:t>
            </a:r>
            <a:r>
              <a:rPr lang="pl-PL" sz="2400" b="1" dirty="0" err="1"/>
              <a:t>Trójmorzu</a:t>
            </a:r>
            <a:r>
              <a:rPr lang="pl-PL" sz="2400" b="1" dirty="0"/>
              <a:t>)</a:t>
            </a:r>
          </a:p>
          <a:p>
            <a:pPr lvl="0" algn="ctr"/>
            <a:endParaRPr lang="pl-PL" sz="2400" b="1" dirty="0"/>
          </a:p>
          <a:p>
            <a:pPr algn="just"/>
            <a:r>
              <a:rPr lang="pl-PL" b="1" dirty="0"/>
              <a:t>Instytut Myśli Schumana zaproponował konkretne rozwiązania praktyczne, które nie mają być alternatywą dla Inicjatywy </a:t>
            </a:r>
            <a:r>
              <a:rPr lang="pl-PL" b="1" dirty="0" err="1"/>
              <a:t>Trójmorskiej</a:t>
            </a:r>
            <a:r>
              <a:rPr lang="pl-PL" b="1" dirty="0"/>
              <a:t> ale być jej wsparciem.</a:t>
            </a:r>
            <a:r>
              <a:rPr lang="pl-PL" dirty="0"/>
              <a:t> Ważnym celem jaki ma zostać osiągnięty jest rozpoczęcie operacjonalizacji i pracy nad konkretnymi rozwiązaniami mającymi wspomóc kształtowanie się stabilnych instytucji dla Inicjatywy </a:t>
            </a:r>
            <a:r>
              <a:rPr lang="pl-PL" dirty="0" err="1"/>
              <a:t>Trójmorskiej</a:t>
            </a:r>
            <a:r>
              <a:rPr lang="pl-PL" dirty="0"/>
              <a:t> i </a:t>
            </a:r>
            <a:r>
              <a:rPr lang="pl-PL" dirty="0" err="1"/>
              <a:t>Trójmorza</a:t>
            </a:r>
            <a:r>
              <a:rPr lang="pl-PL" dirty="0"/>
              <a:t>. Ważnym i godnym zauważenia jest fakt, że przedstawione przez nas rozwiązania </a:t>
            </a:r>
            <a:r>
              <a:rPr lang="pl-PL" b="1" dirty="0"/>
              <a:t>są zgodne z duchem Wspólnoty Narodów zachowujących swoją podmiotowość.</a:t>
            </a:r>
            <a:r>
              <a:rPr lang="pl-PL" dirty="0"/>
              <a:t> </a:t>
            </a:r>
            <a:r>
              <a:rPr lang="pl-PL" b="1" dirty="0"/>
              <a:t>Ważnym inspiratorem jest dla nas postać Czcigodnego Sługi Bożego Roberta Schumana i jego koncepcji Wspólnoty Narodów Europy.</a:t>
            </a:r>
            <a:r>
              <a:rPr lang="pl-PL" dirty="0"/>
              <a:t> </a:t>
            </a:r>
          </a:p>
          <a:p>
            <a:pPr lvl="0"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2214915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9" y="1616045"/>
            <a:ext cx="7996869" cy="46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4043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14135" y="1854763"/>
            <a:ext cx="7814041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/>
              <a:t>Instytut </a:t>
            </a:r>
            <a:r>
              <a:rPr lang="pl-PL" b="1" dirty="0" err="1"/>
              <a:t>Trójmorski</a:t>
            </a:r>
            <a:r>
              <a:rPr lang="pl-PL" dirty="0"/>
              <a:t> - ma być </a:t>
            </a:r>
            <a:r>
              <a:rPr lang="pl-PL" dirty="0" err="1"/>
              <a:t>Think</a:t>
            </a:r>
            <a:r>
              <a:rPr lang="pl-PL" dirty="0"/>
              <a:t>-Tankiem będącym wsparciem eksperckim w Integracji Narodów </a:t>
            </a:r>
            <a:r>
              <a:rPr lang="pl-PL" dirty="0" err="1"/>
              <a:t>Trójmorza</a:t>
            </a:r>
            <a:r>
              <a:rPr lang="pl-PL" dirty="0"/>
              <a:t> oraz koordynatorem w funkcjonowaniu pozostałych instytucji Platformy Rozwoju Relacji w </a:t>
            </a:r>
            <a:r>
              <a:rPr lang="pl-PL" dirty="0" err="1"/>
              <a:t>Trójmorzu</a:t>
            </a:r>
            <a:r>
              <a:rPr lang="pl-PL" dirty="0"/>
              <a:t>, pełniąc także rolę analityczną na potrzeby Inicjatywy </a:t>
            </a:r>
            <a:r>
              <a:rPr lang="pl-PL" dirty="0" err="1"/>
              <a:t>Trójmorskiej</a:t>
            </a:r>
            <a:r>
              <a:rPr lang="pl-PL" dirty="0"/>
              <a:t> (3SI, Three </a:t>
            </a:r>
            <a:r>
              <a:rPr lang="pl-PL" dirty="0" err="1"/>
              <a:t>Seas</a:t>
            </a:r>
            <a:r>
              <a:rPr lang="pl-PL" dirty="0"/>
              <a:t> </a:t>
            </a:r>
            <a:r>
              <a:rPr lang="pl-PL" dirty="0" err="1"/>
              <a:t>Initiative</a:t>
            </a:r>
            <a:r>
              <a:rPr lang="pl-PL" dirty="0"/>
              <a:t>)</a:t>
            </a:r>
          </a:p>
          <a:p>
            <a:pPr lvl="0"/>
            <a:endParaRPr lang="pl-PL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/>
              <a:t>Szkoła Służby Społecznej i Politycznej</a:t>
            </a:r>
            <a:r>
              <a:rPr lang="pl-PL" dirty="0"/>
              <a:t>- której zadaniem będzie szkolenie oraz przygotowywanie merytorycznie i formacyjnie, przyszłych liderów politycznych i kadr urzędniczych różnego szczebla dla instytucji europejskich, Narodów </a:t>
            </a:r>
            <a:r>
              <a:rPr lang="pl-PL" dirty="0" err="1"/>
              <a:t>Trójmorza</a:t>
            </a:r>
            <a:r>
              <a:rPr lang="pl-PL" dirty="0"/>
              <a:t> i </a:t>
            </a:r>
            <a:r>
              <a:rPr lang="pl-PL" dirty="0" err="1"/>
              <a:t>Incjatywy</a:t>
            </a:r>
            <a:r>
              <a:rPr lang="pl-PL" dirty="0"/>
              <a:t> </a:t>
            </a:r>
            <a:r>
              <a:rPr lang="pl-PL" dirty="0" err="1"/>
              <a:t>Trójmorza</a:t>
            </a:r>
            <a:r>
              <a:rPr lang="pl-PL" dirty="0"/>
              <a:t> (3SI, Three </a:t>
            </a:r>
            <a:r>
              <a:rPr lang="pl-PL" dirty="0" err="1"/>
              <a:t>Seas</a:t>
            </a:r>
            <a:r>
              <a:rPr lang="pl-PL" dirty="0"/>
              <a:t> </a:t>
            </a:r>
            <a:r>
              <a:rPr lang="pl-PL" dirty="0" err="1"/>
              <a:t>Initiative</a:t>
            </a:r>
            <a:r>
              <a:rPr lang="pl-PL" dirty="0"/>
              <a:t>). Szkoła będzie ściśle współpracować z Instytutem </a:t>
            </a:r>
            <a:r>
              <a:rPr lang="pl-PL" dirty="0" err="1"/>
              <a:t>Trójmorskim</a:t>
            </a:r>
            <a:endParaRPr lang="pl-PL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Fundacja </a:t>
            </a:r>
            <a:r>
              <a:rPr lang="pl-PL" b="1" dirty="0" err="1"/>
              <a:t>Trójmorska</a:t>
            </a:r>
            <a:r>
              <a:rPr lang="pl-PL" dirty="0"/>
              <a:t>- której celem będzie realizacja projektów społecznych, gospodarczych i rozwojowych na rzecz </a:t>
            </a:r>
            <a:r>
              <a:rPr lang="pl-PL" dirty="0" err="1"/>
              <a:t>Trójmorza</a:t>
            </a:r>
            <a:endParaRPr lang="pl-PL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766403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64979" y="1776974"/>
            <a:ext cx="7472257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/>
              <a:t>Wspólnota Akademicka </a:t>
            </a:r>
            <a:r>
              <a:rPr lang="pl-PL" b="1" dirty="0" err="1"/>
              <a:t>Trójmorza</a:t>
            </a:r>
            <a:r>
              <a:rPr lang="pl-PL" dirty="0"/>
              <a:t>- będzie instytucją wspomagającą integrację kadry akademickiej w </a:t>
            </a:r>
            <a:r>
              <a:rPr lang="pl-PL" dirty="0" err="1"/>
              <a:t>Trójmorzu</a:t>
            </a:r>
            <a:r>
              <a:rPr lang="pl-PL" dirty="0"/>
              <a:t> nakierowanej na wartości, chrześcijańskie oraz budującą relacje wspólnotowe pomiędzy Uniwersytetami w </a:t>
            </a:r>
            <a:r>
              <a:rPr lang="pl-PL" dirty="0" err="1"/>
              <a:t>Trójmorzu</a:t>
            </a:r>
            <a:r>
              <a:rPr lang="pl-PL" dirty="0"/>
              <a:t> w myśl Czcigodnego Sługi Bożego Roberta Schumana. Ma również na celu wspieranie synergii w obszarze badań naukowych i edukacji oraz współpracy akademickiej między szkołami wyższymi w </a:t>
            </a:r>
            <a:r>
              <a:rPr lang="pl-PL" dirty="0" err="1"/>
              <a:t>Trójmorzu</a:t>
            </a:r>
            <a:endParaRPr lang="pl-PL" dirty="0"/>
          </a:p>
          <a:p>
            <a:pPr lvl="0"/>
            <a:endParaRPr lang="pl-PL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/>
              <a:t>PUNCS (Powszechny Uniwersytet Nauczania Chrześcijańsko-Społecznego) </a:t>
            </a:r>
            <a:r>
              <a:rPr lang="pl-PL" b="1" dirty="0" err="1"/>
              <a:t>Trójmorza</a:t>
            </a:r>
            <a:r>
              <a:rPr lang="pl-PL" dirty="0"/>
              <a:t>- instytucja działająca na zasadzie Uniwersytetu Ludowego ma prowadzić edukację z zakresu wdrażania norm i zasad myśli chrześcijańsko- społecznej do praktyki w różnych wymiarach życia społecznego.</a:t>
            </a:r>
          </a:p>
          <a:p>
            <a:pPr lvl="0"/>
            <a:endParaRPr lang="pl-PL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/>
              <a:t>Szkoła Duchowości Schumana</a:t>
            </a:r>
            <a:r>
              <a:rPr lang="pl-PL" dirty="0"/>
              <a:t>- ma za zadnie wspierać i formować liderów w duchu wartości chrześcijańskich i wspólnoty. Budować morale i być wsparciem dla nich i ich działania nakierowanych na wartości.</a:t>
            </a:r>
          </a:p>
        </p:txBody>
      </p:sp>
    </p:spTree>
    <p:extLst>
      <p:ext uri="{BB962C8B-B14F-4D97-AF65-F5344CB8AC3E}">
        <p14:creationId xmlns:p14="http://schemas.microsoft.com/office/powerpoint/2010/main" val="17069147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964873" y="1700208"/>
            <a:ext cx="5902036" cy="3600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/>
            <a:r>
              <a:rPr lang="pl-PL" sz="2400" b="1" dirty="0"/>
              <a:t>Inspirowanie młodych liderów w </a:t>
            </a:r>
            <a:r>
              <a:rPr lang="pl-PL" sz="2400" b="1" dirty="0" err="1"/>
              <a:t>Trójmorzu</a:t>
            </a:r>
            <a:r>
              <a:rPr lang="pl-PL" sz="2400" b="1" dirty="0"/>
              <a:t> zadaniem Animatorów Wizerunku Polski w Europie na przykładzie Tri </a:t>
            </a:r>
            <a:r>
              <a:rPr lang="pl-PL" sz="2400" b="1" dirty="0" err="1"/>
              <a:t>Marium</a:t>
            </a:r>
            <a:r>
              <a:rPr lang="pl-PL" sz="2400" b="1" dirty="0"/>
              <a:t> </a:t>
            </a:r>
            <a:r>
              <a:rPr lang="pl-PL" sz="2400" b="1" dirty="0" err="1"/>
              <a:t>Schumans</a:t>
            </a:r>
            <a:r>
              <a:rPr lang="pl-PL" sz="2400" b="1" dirty="0"/>
              <a:t> Young </a:t>
            </a:r>
            <a:r>
              <a:rPr lang="pl-PL" sz="2400" b="1" dirty="0" err="1"/>
              <a:t>Generation</a:t>
            </a:r>
            <a:r>
              <a:rPr lang="pl-PL" sz="2400" b="1" dirty="0"/>
              <a:t> Forum.</a:t>
            </a:r>
          </a:p>
          <a:p>
            <a:pPr lvl="0" algn="ctr"/>
            <a:endParaRPr lang="pl-PL" sz="2400" b="1" dirty="0"/>
          </a:p>
          <a:p>
            <a:pPr lvl="0" algn="just"/>
            <a:r>
              <a:rPr lang="pl-PL" dirty="0"/>
              <a:t>Forum Młodego Pokolenia Schumana w </a:t>
            </a:r>
            <a:r>
              <a:rPr lang="pl-PL" dirty="0" err="1"/>
              <a:t>Trójmorzu</a:t>
            </a:r>
            <a:r>
              <a:rPr lang="pl-PL" dirty="0"/>
              <a:t>, odbywać się będzie </a:t>
            </a:r>
            <a:r>
              <a:rPr lang="pl-PL" b="1" dirty="0"/>
              <a:t>w dniach 19-23 września 2022 </a:t>
            </a:r>
            <a:r>
              <a:rPr lang="pl-PL" dirty="0"/>
              <a:t>roku. Będzie skupiało aktywnych społecznie młodych ludzi </a:t>
            </a:r>
            <a:r>
              <a:rPr lang="pl-PL" b="1" dirty="0"/>
              <a:t>w wieku od 25 do 35 lat</a:t>
            </a:r>
            <a:r>
              <a:rPr lang="pl-PL" dirty="0"/>
              <a:t>, w tym młodych parlamentarzystów. Wydarzenie to będzie bardzo dobrą okazją do integracji młodych liderów z krajów </a:t>
            </a:r>
            <a:r>
              <a:rPr lang="pl-PL" dirty="0" err="1"/>
              <a:t>Trójmorza</a:t>
            </a:r>
            <a:r>
              <a:rPr lang="pl-PL" dirty="0"/>
              <a:t>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666224"/>
            <a:ext cx="3077225" cy="24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984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69818" y="2179782"/>
            <a:ext cx="7629237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pl-PL" b="1" dirty="0"/>
              <a:t>Misją forum jest zapoczątkowanie struktur organizacyjnych Młodego Pokolenia Schumana w </a:t>
            </a:r>
            <a:r>
              <a:rPr lang="pl-PL" b="1" dirty="0" err="1"/>
              <a:t>Trójmorzu</a:t>
            </a:r>
            <a:r>
              <a:rPr lang="pl-PL" dirty="0"/>
              <a:t>, którego celem jest działanie na rzecz budowy </a:t>
            </a:r>
            <a:r>
              <a:rPr lang="pl-PL" b="1" dirty="0"/>
              <a:t>Wspólnoty Narodów </a:t>
            </a:r>
            <a:r>
              <a:rPr lang="pl-PL" b="1" dirty="0" err="1"/>
              <a:t>Trójmorza</a:t>
            </a:r>
            <a:r>
              <a:rPr lang="pl-PL" dirty="0"/>
              <a:t>, krajów leżących na obszarze pomiędzy </a:t>
            </a:r>
            <a:r>
              <a:rPr lang="pl-PL" b="1" dirty="0"/>
              <a:t>morzami Czarnym, Adriatykiem i Bałtykiem, jako prototypu Wspólnoty Narodów Europy wg koncepcji Schumana.</a:t>
            </a:r>
            <a:r>
              <a:rPr lang="pl-PL" dirty="0"/>
              <a:t> Szczególnie chcemy zwrócić uwagę na tematy takie jak: </a:t>
            </a:r>
            <a:r>
              <a:rPr lang="pl-PL" b="1" dirty="0"/>
              <a:t>rozwój, edukacja, formacja oraz promocja młodych kadr do podejmowania różnych funkcji, zadań i stanowisk w organizacjach społecznych, gospodarczych, politycznych i innych w obrębie </a:t>
            </a:r>
            <a:r>
              <a:rPr lang="pl-PL" b="1" dirty="0" err="1"/>
              <a:t>Trójmorza</a:t>
            </a:r>
            <a:r>
              <a:rPr lang="pl-PL" b="1" dirty="0"/>
              <a:t> i Wspólnoty Europejskiej</a:t>
            </a:r>
            <a:r>
              <a:rPr lang="pl-PL" dirty="0"/>
              <a:t> dla powrotu do Europy Schumana poprzez współpracę i tworzenie solidarnej wspólnoty osób będących członkami </a:t>
            </a:r>
            <a:r>
              <a:rPr lang="pl-PL" b="1" dirty="0"/>
              <a:t>Młodego Pokolenia Schumana w </a:t>
            </a:r>
            <a:r>
              <a:rPr lang="pl-PL" b="1" dirty="0" err="1"/>
              <a:t>Trójmorzu</a:t>
            </a:r>
            <a:r>
              <a:rPr lang="pl-PL" b="1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028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47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sz="2800" dirty="0" err="1"/>
              <a:t>Charakterystyka</a:t>
            </a:r>
            <a:r>
              <a:rPr sz="2800" dirty="0"/>
              <a:t> </a:t>
            </a:r>
            <a:r>
              <a:rPr sz="2800" dirty="0" err="1"/>
              <a:t>problemu</a:t>
            </a:r>
            <a:endParaRPr lang="pl-PL" sz="2800" dirty="0"/>
          </a:p>
          <a:p>
            <a:endParaRPr lang="pl-PL" dirty="0"/>
          </a:p>
          <a:p>
            <a:pPr algn="just"/>
            <a:r>
              <a:rPr lang="pl-PL" sz="2000" b="0" dirty="0"/>
              <a:t>Mianem </a:t>
            </a:r>
            <a:r>
              <a:rPr lang="pl-PL" sz="2000" b="0" dirty="0" err="1"/>
              <a:t>Trójmorza</a:t>
            </a:r>
            <a:r>
              <a:rPr lang="pl-PL" sz="2000" b="0" dirty="0"/>
              <a:t> określamy kraje między </a:t>
            </a:r>
            <a:r>
              <a:rPr lang="pl-PL" sz="2000" dirty="0"/>
              <a:t>Morzami: Adriatykiem, Bałtykiem oraz Czarnym. </a:t>
            </a:r>
            <a:r>
              <a:rPr lang="pl-PL" sz="2000" b="0" dirty="0"/>
              <a:t>Ta przestrzeń geograficzna i kulturowa staje się głównym wyznacznikiem czym jest </a:t>
            </a:r>
            <a:r>
              <a:rPr lang="pl-PL" sz="2000" b="0" dirty="0" err="1"/>
              <a:t>Trójmorze</a:t>
            </a:r>
            <a:r>
              <a:rPr lang="pl-PL" sz="2000" b="0" dirty="0"/>
              <a:t>. Prekursorem myśli politycznej i społecznej </a:t>
            </a:r>
            <a:r>
              <a:rPr lang="pl-PL" sz="2000" dirty="0"/>
              <a:t>odnośnie </a:t>
            </a:r>
            <a:r>
              <a:rPr lang="pl-PL" sz="2000" dirty="0" err="1"/>
              <a:t>Trójmorza</a:t>
            </a:r>
            <a:r>
              <a:rPr lang="pl-PL" sz="2000" dirty="0"/>
              <a:t> jest Polska</a:t>
            </a:r>
            <a:r>
              <a:rPr lang="pl-PL" sz="2000" b="0" dirty="0"/>
              <a:t>. Dlatego też ważnym jest żeby Animatorzy Wizerunku Polski w Europie mogli określić i promować tą ważną inicjatywę. Nie można jednak mówić o </a:t>
            </a:r>
            <a:r>
              <a:rPr lang="pl-PL" sz="2000" b="0" dirty="0" err="1"/>
              <a:t>Trójmorzu</a:t>
            </a:r>
            <a:r>
              <a:rPr lang="pl-PL" sz="2000" b="0" dirty="0"/>
              <a:t> nie odwołując się do wartości Wspólnoty narodów, której największym orędownikiem i twórcą był </a:t>
            </a:r>
            <a:r>
              <a:rPr lang="pl-PL" sz="2000" dirty="0"/>
              <a:t>Czcigodny Sługa Robert Schuman</a:t>
            </a:r>
            <a:r>
              <a:rPr lang="pl-PL" sz="2000" b="0" dirty="0"/>
              <a:t> tworzący w innych warunkach społecznych określił model działania który stał się powszechny.</a:t>
            </a:r>
            <a:endParaRPr sz="2000" b="0" dirty="0"/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89891" y="1854763"/>
            <a:ext cx="7338285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b="1" dirty="0"/>
              <a:t>Tematy na Międzynarodowej Konferencji - Forum Młodego Pokolenia Schumana w </a:t>
            </a:r>
            <a:r>
              <a:rPr lang="pl-PL" b="1" dirty="0" err="1"/>
              <a:t>Trójmorza</a:t>
            </a:r>
            <a:r>
              <a:rPr lang="pl-PL" b="1" dirty="0"/>
              <a:t> </a:t>
            </a:r>
          </a:p>
          <a:p>
            <a:pPr algn="ctr"/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Trójmorze</a:t>
            </a:r>
            <a:r>
              <a:rPr lang="pl-PL" dirty="0"/>
              <a:t> jako idea i organizm oparty na podobnej kulturze, tradycji, historii oraz wspólnocie losów i zainteresowań.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Wspólna historia kluczem do integracji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Forum Młodych Parlamentarzystów Inicjatywy </a:t>
            </a:r>
            <a:r>
              <a:rPr lang="pl-PL" dirty="0" err="1"/>
              <a:t>Trójmorza</a:t>
            </a:r>
            <a:r>
              <a:rPr lang="pl-PL" dirty="0"/>
              <a:t>. Dokąd zmierzamy? Wspólne wyzwania dla rozwoju modelu </a:t>
            </a:r>
            <a:r>
              <a:rPr lang="pl-PL" dirty="0" err="1"/>
              <a:t>Trójmorza</a:t>
            </a:r>
            <a:r>
              <a:rPr lang="pl-PL" dirty="0"/>
              <a:t> w kontekście wspólnego losu, historii i tradycji chrześcijańskiej.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Spotkanie z Schumanem: Koncepcja Wspólnoty </a:t>
            </a:r>
            <a:r>
              <a:rPr lang="pl-PL" dirty="0" err="1"/>
              <a:t>Trójmorza</a:t>
            </a:r>
            <a:r>
              <a:rPr lang="pl-PL" dirty="0"/>
              <a:t> Schumana. Model współpracy narodów </a:t>
            </a:r>
            <a:r>
              <a:rPr lang="pl-PL" dirty="0" err="1"/>
              <a:t>Trójmorza</a:t>
            </a:r>
            <a:r>
              <a:rPr lang="pl-PL" dirty="0"/>
              <a:t> w koncepcji Wspólnoty Narodów Europy w przestrzeni kultury, nauki, edukacji, gospodarki i polityki.</a:t>
            </a:r>
          </a:p>
        </p:txBody>
      </p:sp>
    </p:spTree>
    <p:extLst>
      <p:ext uri="{BB962C8B-B14F-4D97-AF65-F5344CB8AC3E}">
        <p14:creationId xmlns:p14="http://schemas.microsoft.com/office/powerpoint/2010/main" val="71271716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81274" y="1770988"/>
            <a:ext cx="7490729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Bezpieczeństwo energetyczne i transformacja energetyczna z ludzką twarzą w krajach </a:t>
            </a:r>
            <a:r>
              <a:rPr lang="pl-PL" dirty="0" err="1"/>
              <a:t>Trójmorza</a:t>
            </a:r>
            <a:r>
              <a:rPr lang="pl-PL" dirty="0"/>
              <a:t>. Czy możliwa jest sprawiedliwa transformacja energetyczna?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Projekty edukacyjne i Hi-Tech jako siła napędowa Inicjatywy </a:t>
            </a:r>
            <a:r>
              <a:rPr lang="pl-PL" dirty="0" err="1"/>
              <a:t>Trójmorza</a:t>
            </a:r>
            <a:r>
              <a:rPr lang="pl-PL" dirty="0"/>
              <a:t> w dobie zmieniających się modeli ekonomicznych.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Szkoła Służby Społecznej i Politycznej jako ewentualny integrator siły naukowej, eksperckiej i ideologicznej młodych liderów Inicjatywy </a:t>
            </a:r>
            <a:r>
              <a:rPr lang="pl-PL" dirty="0" err="1"/>
              <a:t>Trójmorza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Współpraca naukowa w kontekście rozwoju biznesu, gospodarki i handlu w krajach </a:t>
            </a:r>
            <a:r>
              <a:rPr lang="pl-PL" dirty="0" err="1"/>
              <a:t>Trójmorza</a:t>
            </a:r>
            <a:r>
              <a:rPr lang="pl-PL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Trójmorski</a:t>
            </a:r>
            <a:r>
              <a:rPr lang="pl-PL" dirty="0"/>
              <a:t> Powszechny Uniwersytet Nauczania Chrześcijański- Społecznego: edukacja skoncentrowana na wartościach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40272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96999" y="1666224"/>
            <a:ext cx="8811491" cy="4801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Polityka prorodzinna w koncepcji holistycznego rozwoju człowieka i odbudowy kondycji psychicznej, intelektualnej i duchowej młodych pokoleń.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Budowanie relacji między ludźmi poprzez współpracę wolontariuszy w działaniach społecznych jako szansa dla młodzieży z Inicjatywy </a:t>
            </a:r>
            <a:r>
              <a:rPr lang="pl-PL" dirty="0" err="1"/>
              <a:t>Trójmorza</a:t>
            </a:r>
            <a:r>
              <a:rPr lang="pl-PL" dirty="0"/>
              <a:t> oraz aktywizacja obywatelska na przykładzie Wigilii Bez Granic i Wielkanocy Bez Granic.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Znaczenie wojska w budowaniu patriotyzmu w Inicjatywie </a:t>
            </a:r>
            <a:r>
              <a:rPr lang="pl-PL" dirty="0" err="1"/>
              <a:t>Trójmorza</a:t>
            </a:r>
            <a:r>
              <a:rPr lang="pl-PL" dirty="0"/>
              <a:t> opartego na etosie żołnierza jako patrioty w obronie wspólnych granic Inicjatywy </a:t>
            </a:r>
            <a:r>
              <a:rPr lang="pl-PL" dirty="0" err="1"/>
              <a:t>Trójmorza</a:t>
            </a:r>
            <a:r>
              <a:rPr lang="pl-PL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Wymiar militarny, energetyczny i zdrowotny bezpieczeństwa w regionie </a:t>
            </a:r>
            <a:r>
              <a:rPr lang="pl-PL" dirty="0" err="1"/>
              <a:t>Trójmorza</a:t>
            </a:r>
            <a:r>
              <a:rPr lang="pl-PL" dirty="0"/>
              <a:t> jako fundament siły wspólnoty.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Potencjał myśli technicznej w krajach </a:t>
            </a:r>
            <a:r>
              <a:rPr lang="pl-PL" dirty="0" err="1"/>
              <a:t>Trójmorza</a:t>
            </a:r>
            <a:r>
              <a:rPr lang="pl-PL" dirty="0"/>
              <a:t>. Jak kształtować model gospodarki </a:t>
            </a:r>
            <a:r>
              <a:rPr lang="pl-PL" dirty="0" err="1"/>
              <a:t>Trójmorza</a:t>
            </a:r>
            <a:r>
              <a:rPr lang="pl-PL" dirty="0"/>
              <a:t>, aby wspierać liderów i współpracę strategiczną dużych podmiotów, takich jak np. PKN ORLEN i KGHM, prowadzącą do zwiększenia wymiany handlowej między narodami Inicjatywy </a:t>
            </a:r>
            <a:r>
              <a:rPr lang="pl-PL" dirty="0" err="1"/>
              <a:t>Trójmorza</a:t>
            </a:r>
            <a:r>
              <a:rPr lang="pl-PL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08912258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14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4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Prostokąt 6"/>
          <p:cNvSpPr txBox="1"/>
          <p:nvPr/>
        </p:nvSpPr>
        <p:spPr>
          <a:xfrm>
            <a:off x="244007" y="1819324"/>
            <a:ext cx="871747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sz="2400" dirty="0" err="1"/>
              <a:t>Podsumowanie</a:t>
            </a:r>
            <a:r>
              <a:rPr sz="2400" dirty="0"/>
              <a:t> z </a:t>
            </a:r>
            <a:r>
              <a:rPr sz="2400" dirty="0" err="1"/>
              <a:t>odniesieniami</a:t>
            </a:r>
            <a:r>
              <a:rPr sz="2400" dirty="0"/>
              <a:t> do </a:t>
            </a:r>
            <a:r>
              <a:rPr sz="2400" dirty="0" err="1"/>
              <a:t>praktyki</a:t>
            </a:r>
            <a:endParaRPr sz="2400" dirty="0"/>
          </a:p>
        </p:txBody>
      </p:sp>
      <p:sp>
        <p:nvSpPr>
          <p:cNvPr id="148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14035" y="2940501"/>
            <a:ext cx="8573555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Inicjatywa </a:t>
            </a:r>
            <a:r>
              <a:rPr lang="pl-PL" dirty="0" err="1"/>
              <a:t>Trójmorska</a:t>
            </a:r>
            <a:r>
              <a:rPr lang="pl-PL" dirty="0"/>
              <a:t> jak i cała koncepcja </a:t>
            </a:r>
            <a:r>
              <a:rPr lang="pl-PL" dirty="0" err="1"/>
              <a:t>Trójmorza</a:t>
            </a:r>
            <a:r>
              <a:rPr lang="pl-PL" dirty="0"/>
              <a:t> </a:t>
            </a:r>
            <a:r>
              <a:rPr lang="pl-PL" b="1" dirty="0"/>
              <a:t>jest bardzo istotnym elementem mogącym spajać nasz region i budować nową architekturę stosunków społecznych, gospodarczych i politycznych między Państwami</a:t>
            </a:r>
            <a:r>
              <a:rPr lang="pl-PL" dirty="0"/>
              <a:t>. Jedyną jednak szansą na budowę Wspólnoty narodów Europy </a:t>
            </a:r>
            <a:r>
              <a:rPr lang="pl-PL" b="1" dirty="0"/>
              <a:t>jest odwołanie się do wartości przy zaprzestaniu dążeń do dominacji.</a:t>
            </a:r>
            <a:r>
              <a:rPr lang="pl-PL" dirty="0"/>
              <a:t> </a:t>
            </a:r>
            <a:r>
              <a:rPr lang="pl-PL" b="1" dirty="0"/>
              <a:t>Istotnym jest współpraca</a:t>
            </a:r>
            <a:r>
              <a:rPr lang="pl-PL" dirty="0"/>
              <a:t>. 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14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4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15967" y="1613449"/>
            <a:ext cx="8573555" cy="4801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b="1" dirty="0"/>
              <a:t>Ważnym więc jest promowanie tej inicjatywy która daje Polsce szansę na jeszcze większy rozwój. Należy więc wdrożyć następujące kroki</a:t>
            </a:r>
            <a:r>
              <a:rPr lang="pl-PL" dirty="0"/>
              <a:t>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Budowanie stabilnych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instytucji (</a:t>
            </a:r>
            <a:r>
              <a:rPr kumimoji="0" lang="pl-PL" sz="180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vide:</a:t>
            </a:r>
            <a:r>
              <a:rPr kumimoji="0" lang="pl-PL" sz="18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Platforma Rozwoju Relacji w </a:t>
            </a:r>
            <a:r>
              <a:rPr kumimoji="0" lang="pl-PL" sz="1800" b="1" i="1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Trójmorzu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l-PL" sz="1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dirty="0"/>
              <a:t>Mocne postawienie na wychowywanie i edukację młodych liderów (</a:t>
            </a:r>
            <a:r>
              <a:rPr lang="pl-PL" i="1" dirty="0"/>
              <a:t>vide:</a:t>
            </a:r>
            <a:r>
              <a:rPr lang="pl-PL" dirty="0"/>
              <a:t> </a:t>
            </a:r>
            <a:r>
              <a:rPr lang="pl-PL" b="1" dirty="0"/>
              <a:t>Forum Młodego Pokolenia Schumana w </a:t>
            </a:r>
            <a:r>
              <a:rPr lang="pl-PL" b="1" dirty="0" err="1"/>
              <a:t>Trójmorzu</a:t>
            </a:r>
            <a:r>
              <a:rPr lang="pl-PL" dirty="0"/>
              <a:t>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dirty="0"/>
              <a:t>Poszerzanie i promowanie inicjatywy wśród możliwych kandydatów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Przedstawianie Polski i tej inicjatywy oraz promocja w mediach i wśród społeczności, decydentów Europy. Można to osiągnąć poprzez zapraszanie na wydarzenia, opisywanie korzyści płynącej z </a:t>
            </a:r>
            <a:r>
              <a:rPr kumimoji="0" lang="pl-PL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Trójmorza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dla Europy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l-PL" sz="1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dirty="0"/>
              <a:t>Przekierowanie i przewartościowanie polityki poprzez naciski na decydentów do przejścia  </a:t>
            </a:r>
            <a:r>
              <a:rPr lang="pl-PL" b="1" dirty="0"/>
              <a:t>„z polityki dominacji na politykę kooperacji” </a:t>
            </a:r>
            <a:r>
              <a:rPr lang="pl-PL" dirty="0"/>
              <a:t>w myśl Wspólnoty Narodów Czcigodnego Sługi Bożego Roberta Schumana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22684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30848" y="2926286"/>
            <a:ext cx="6751782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1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DZIĘKUJĘ</a:t>
            </a:r>
            <a:r>
              <a:rPr kumimoji="0" lang="pl-PL" sz="4000" b="1" i="1" u="none" strike="noStrike" cap="none" spc="0" normalizeH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ZA UWAGĘ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1" u="none" strike="noStrike" cap="none" spc="0" normalizeH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 ZAPRASZAM DO DYSKUSJI</a:t>
            </a:r>
            <a:endParaRPr kumimoji="0" lang="pl-PL" sz="4000" b="1" i="1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997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5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                                                                   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 err="1"/>
              <a:t>Animatorzy</a:t>
            </a:r>
            <a:r>
              <a:rPr dirty="0"/>
              <a:t> </a:t>
            </a:r>
            <a:r>
              <a:rPr dirty="0" err="1"/>
              <a:t>Wizerunku</a:t>
            </a:r>
            <a:r>
              <a:rPr dirty="0"/>
              <a:t> </a:t>
            </a:r>
            <a:r>
              <a:rPr dirty="0" err="1"/>
              <a:t>Polski</a:t>
            </a:r>
            <a:r>
              <a:rPr dirty="0"/>
              <a:t> w </a:t>
            </a:r>
            <a:r>
              <a:rPr dirty="0" err="1"/>
              <a:t>Europie</a:t>
            </a:r>
            <a:endParaRPr dirty="0"/>
          </a:p>
        </p:txBody>
      </p:sp>
      <p:sp>
        <p:nvSpPr>
          <p:cNvPr id="15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32922" y="1785684"/>
            <a:ext cx="7191292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Inicjatywa </a:t>
            </a:r>
            <a:r>
              <a:rPr lang="pl-PL" dirty="0" err="1"/>
              <a:t>Trójmorza</a:t>
            </a:r>
            <a:r>
              <a:rPr lang="pl-PL" dirty="0"/>
              <a:t> to platforma współpracy prezydentów dwunastu państw położonych między </a:t>
            </a:r>
            <a:r>
              <a:rPr lang="pl-PL" b="1" dirty="0"/>
              <a:t>Adriatykiem, Bałtykiem i Morzem Czarnym</a:t>
            </a:r>
            <a:r>
              <a:rPr lang="pl-PL" dirty="0"/>
              <a:t>.  Jej celem jest wzmacnianie spójności Unii Europejskiej poprzez zacieśnienie współpracy infrastrukturalnej, energetycznej i gospodarczej państw Europy Środkowej. Członkami Inicjatywy </a:t>
            </a:r>
            <a:r>
              <a:rPr lang="pl-PL" dirty="0" err="1"/>
              <a:t>Trójmorza</a:t>
            </a:r>
            <a:r>
              <a:rPr lang="pl-PL" dirty="0"/>
              <a:t> są</a:t>
            </a:r>
            <a:r>
              <a:rPr lang="pl-PL" b="1" dirty="0"/>
              <a:t>: Austria, Bułgaria, Chorwacja, Czechy, Estonia, Litwa, Łotwa, Polska, Rumunia, Słowacja, Słowenia, Węgry</a:t>
            </a:r>
            <a:r>
              <a:rPr lang="pl-PL" dirty="0"/>
              <a:t>.  Cel który im przyświeca: Im silniejsza Europa Środkowa jako część UE, tym silniejsza Unia Europejska.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Powstała na szczycie w </a:t>
            </a: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Dubrowniku 25 sierpnia 2016</a:t>
            </a:r>
            <a:r>
              <a:rPr kumimoji="0" lang="pl-PL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roku zapoczątkowana przez </a:t>
            </a:r>
            <a:r>
              <a:rPr kumimoji="0" lang="pl-PL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Prezydenta RP Andrzeja Dudę oraz Panią </a:t>
            </a:r>
            <a:r>
              <a:rPr lang="pl-PL" b="1" dirty="0"/>
              <a:t>Prezydent Chorwacji </a:t>
            </a:r>
            <a:r>
              <a:rPr lang="pl-PL" b="1" dirty="0" err="1"/>
              <a:t>Kolindę</a:t>
            </a:r>
            <a:r>
              <a:rPr lang="pl-PL" b="1" dirty="0"/>
              <a:t> </a:t>
            </a:r>
            <a:r>
              <a:rPr lang="pl-PL" b="1" dirty="0" err="1"/>
              <a:t>Grabar-Kitarović</a:t>
            </a:r>
            <a:endParaRPr lang="pl-PL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Grupa inicjatywna powstała w 2015 roku zawiązania przez Polskę i Chorwację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20 czerwca 2022 </a:t>
            </a:r>
            <a:r>
              <a:rPr lang="pl-PL" dirty="0"/>
              <a:t>roku przyznano status partnera </a:t>
            </a:r>
            <a:r>
              <a:rPr lang="pl-PL" dirty="0" err="1"/>
              <a:t>Trójmorza</a:t>
            </a:r>
            <a:r>
              <a:rPr lang="pl-PL" dirty="0"/>
              <a:t> Ukrainie co tak naprawdę oznacza początek budowy </a:t>
            </a:r>
            <a:r>
              <a:rPr lang="pl-PL" b="1" dirty="0" err="1"/>
              <a:t>Trójmorza</a:t>
            </a:r>
            <a:r>
              <a:rPr lang="pl-PL" b="1" dirty="0"/>
              <a:t> Plus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2" y="1982857"/>
            <a:ext cx="3666403" cy="22770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42" y="3052536"/>
            <a:ext cx="4011557" cy="26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18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5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                                                                   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 err="1"/>
              <a:t>Animatorzy</a:t>
            </a:r>
            <a:r>
              <a:rPr dirty="0"/>
              <a:t> </a:t>
            </a:r>
            <a:r>
              <a:rPr dirty="0" err="1"/>
              <a:t>Wizerunku</a:t>
            </a:r>
            <a:r>
              <a:rPr dirty="0"/>
              <a:t> </a:t>
            </a:r>
            <a:r>
              <a:rPr dirty="0" err="1"/>
              <a:t>Polski</a:t>
            </a:r>
            <a:r>
              <a:rPr dirty="0"/>
              <a:t> w </a:t>
            </a:r>
            <a:r>
              <a:rPr dirty="0" err="1"/>
              <a:t>Europie</a:t>
            </a:r>
            <a:endParaRPr dirty="0"/>
          </a:p>
        </p:txBody>
      </p:sp>
      <p:sp>
        <p:nvSpPr>
          <p:cNvPr id="15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32922" y="1785684"/>
            <a:ext cx="7191292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pl-PL" sz="2800" b="1" i="1" dirty="0">
                <a:solidFill>
                  <a:srgbClr val="FF0000"/>
                </a:solidFill>
              </a:rPr>
              <a:t>„Wszyscy wspieramy nadanie Ukrainie statusu kandydata do UE. Jesteśmy głęboko przekonani, że ten status otrzyma. Postanowiliśmy stworzyć nowy rodzaj partnerstwa z </a:t>
            </a:r>
            <a:r>
              <a:rPr lang="pl-PL" sz="2800" b="1" i="1" dirty="0" err="1">
                <a:solidFill>
                  <a:srgbClr val="FF0000"/>
                </a:solidFill>
              </a:rPr>
              <a:t>Trójmorzem</a:t>
            </a:r>
            <a:r>
              <a:rPr lang="pl-PL" sz="2800" b="1" i="1" dirty="0">
                <a:solidFill>
                  <a:srgbClr val="FF0000"/>
                </a:solidFill>
              </a:rPr>
              <a:t> i przyznaliśmy go Ukrainie. Zakładamy, że może on stać się udziałem także innych państw z Europy Środkowej, które jeszcze nie są w UE, a do niej aspirują”</a:t>
            </a:r>
            <a:r>
              <a:rPr lang="pl-PL" sz="2800" b="1" i="1" dirty="0"/>
              <a:t> - Prezydent RP Andrzej Duda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1935609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19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22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Prostokąt 6"/>
          <p:cNvSpPr txBox="1"/>
          <p:nvPr/>
        </p:nvSpPr>
        <p:spPr>
          <a:xfrm>
            <a:off x="213262" y="1871056"/>
            <a:ext cx="871747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sz="2400" dirty="0" err="1"/>
              <a:t>Cele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zakres</a:t>
            </a:r>
            <a:endParaRPr sz="2400" dirty="0"/>
          </a:p>
        </p:txBody>
      </p:sp>
      <p:sp>
        <p:nvSpPr>
          <p:cNvPr id="124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62182" y="2368100"/>
            <a:ext cx="7618656" cy="3293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Cele: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1600" dirty="0"/>
              <a:t>Budowanie wiedzy na temat </a:t>
            </a:r>
            <a:r>
              <a:rPr lang="pl-PL" sz="1600" dirty="0" err="1"/>
              <a:t>Trójmorza</a:t>
            </a:r>
            <a:r>
              <a:rPr lang="pl-PL" sz="1600" dirty="0"/>
              <a:t> i roli Polski w tej inicjatywie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Ukazanie</a:t>
            </a:r>
            <a:r>
              <a:rPr kumimoji="0" lang="pl-PL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faktów i działań mogących promować wizerunek Polski jako jednego z głównych inspiratorów wielkiego projektu politycznego, gospodarczego i społecznego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1600" baseline="0" dirty="0"/>
              <a:t>Ukazanie</a:t>
            </a:r>
            <a:r>
              <a:rPr lang="pl-PL" sz="1600" dirty="0"/>
              <a:t> istotności naszego regionu i jego wpływu na Europę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1600" dirty="0"/>
              <a:t>Pokazanie wzoru w jakim Inicjatywa </a:t>
            </a:r>
            <a:r>
              <a:rPr lang="pl-PL" sz="1600" dirty="0" err="1"/>
              <a:t>Trójmorska</a:t>
            </a:r>
            <a:r>
              <a:rPr lang="pl-PL" sz="1600" dirty="0"/>
              <a:t> powinna się rozwijać, przekształcając się we Wspólnotę Narodów </a:t>
            </a:r>
            <a:r>
              <a:rPr lang="pl-PL" sz="1600" dirty="0" err="1"/>
              <a:t>Trójmorza</a:t>
            </a:r>
            <a:r>
              <a:rPr lang="pl-PL" sz="1600" dirty="0"/>
              <a:t> wg. Koncepcji Sługi Bożego Roberta Schumana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1600" dirty="0"/>
              <a:t>Ukazanie impulsu rozwojowego dla naszego regionu i poprzez Polskie zaangażowanie danie przykładu całej Europie jak budować faktyczną Wspólnotę Narodów przy poszanowaniu suwerenności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1600" b="1" dirty="0"/>
              <a:t>Zakres: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1600" dirty="0"/>
              <a:t>Zakresem tematycznym będzie Inicjatywa </a:t>
            </a:r>
            <a:r>
              <a:rPr lang="pl-PL" sz="1600" dirty="0" err="1"/>
              <a:t>Trójmorza</a:t>
            </a:r>
            <a:r>
              <a:rPr lang="pl-PL" sz="1600" dirty="0"/>
              <a:t> oraz praktyczne rozwiązania wspierające tą inicjatywę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27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30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Prostokąt 6"/>
          <p:cNvSpPr txBox="1"/>
          <p:nvPr/>
        </p:nvSpPr>
        <p:spPr>
          <a:xfrm>
            <a:off x="213262" y="1806389"/>
            <a:ext cx="8717476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sz="2400" dirty="0" err="1"/>
              <a:t>Kluczowe</a:t>
            </a:r>
            <a:r>
              <a:rPr dirty="0"/>
              <a:t> </a:t>
            </a:r>
            <a:r>
              <a:rPr sz="2400" dirty="0" err="1"/>
              <a:t>tezy</a:t>
            </a:r>
            <a:endParaRPr sz="2400" dirty="0"/>
          </a:p>
        </p:txBody>
      </p:sp>
      <p:sp>
        <p:nvSpPr>
          <p:cNvPr id="132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68218" y="2706255"/>
            <a:ext cx="7712364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l-PL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Trójmorze</a:t>
            </a: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odniesie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sukces jeżeli będzie budowane na wartościach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baseline="0" dirty="0"/>
              <a:t>Koncepcja</a:t>
            </a:r>
            <a:r>
              <a:rPr lang="pl-PL" dirty="0"/>
              <a:t> Wspólnoty Narodów </a:t>
            </a:r>
            <a:r>
              <a:rPr lang="pl-PL" dirty="0" err="1"/>
              <a:t>Trójmorza</a:t>
            </a:r>
            <a:r>
              <a:rPr lang="pl-PL" dirty="0"/>
              <a:t> niesie za sobą sukces polityczny, społeczny i gospodarczy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dirty="0"/>
              <a:t>Tylko stworzenie stabilnych instytucji daje pewność trwałej realizacji projektu </a:t>
            </a:r>
            <a:r>
              <a:rPr lang="pl-PL" dirty="0" err="1"/>
              <a:t>Trójmorza</a:t>
            </a:r>
            <a:endParaRPr lang="pl-PL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Kształcenie młodych liderów w oparciu o wartości podniesie efektywność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działania Wspólnoty Narodów </a:t>
            </a:r>
            <a:r>
              <a:rPr kumimoji="0" lang="pl-PL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Trójmorza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35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38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Prostokąt 6"/>
          <p:cNvSpPr txBox="1"/>
          <p:nvPr/>
        </p:nvSpPr>
        <p:spPr>
          <a:xfrm>
            <a:off x="244007" y="1854763"/>
            <a:ext cx="8717476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lang="pl-PL" sz="2400" dirty="0"/>
              <a:t>Idea </a:t>
            </a:r>
            <a:r>
              <a:rPr lang="pl-PL" sz="2400" dirty="0" err="1"/>
              <a:t>Trójmorza</a:t>
            </a:r>
            <a:r>
              <a:rPr lang="pl-PL" sz="2400" dirty="0"/>
              <a:t> w kontekście historycznym</a:t>
            </a:r>
          </a:p>
          <a:p>
            <a:endParaRPr dirty="0"/>
          </a:p>
        </p:txBody>
      </p:sp>
      <p:sp>
        <p:nvSpPr>
          <p:cNvPr id="140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623127" y="2770909"/>
            <a:ext cx="5671128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Początków idei </a:t>
            </a:r>
            <a:r>
              <a:rPr lang="pl-PL" b="1" dirty="0" err="1"/>
              <a:t>Trójmorza</a:t>
            </a:r>
            <a:r>
              <a:rPr lang="pl-PL" b="1" dirty="0"/>
              <a:t> </a:t>
            </a:r>
            <a:r>
              <a:rPr lang="pl-PL" b="1" i="1" dirty="0"/>
              <a:t>(Tri </a:t>
            </a:r>
            <a:r>
              <a:rPr lang="pl-PL" b="1" i="1" dirty="0" err="1"/>
              <a:t>Marium</a:t>
            </a:r>
            <a:r>
              <a:rPr lang="pl-PL" b="1" i="1" dirty="0"/>
              <a:t>)</a:t>
            </a:r>
            <a:r>
              <a:rPr lang="pl-PL" b="1" dirty="0"/>
              <a:t> należy upatrywać w Rzeczpospolitej Obojga Narodów.</a:t>
            </a:r>
            <a:r>
              <a:rPr lang="pl-PL" dirty="0"/>
              <a:t> To właśnie myśl polityczna wspólnoty narodów (Polski, Litwy oraz przez pewien okres Rusi) była bezpośrednim bodźcem do ukłucia pojęcia </a:t>
            </a:r>
            <a:r>
              <a:rPr lang="pl-PL" b="1" dirty="0" err="1"/>
              <a:t>Intermarium</a:t>
            </a:r>
            <a:r>
              <a:rPr lang="pl-PL" b="1" dirty="0"/>
              <a:t> a więc historycznego Międzymorza</a:t>
            </a:r>
            <a:r>
              <a:rPr lang="pl-PL" dirty="0"/>
              <a:t>.. Oczywiście celem tego projektu politycznego i społecznego było utrwalanie </a:t>
            </a:r>
            <a:r>
              <a:rPr lang="pl-PL" b="1" dirty="0"/>
              <a:t>suwerenności poprzez intensywną współpracę między krajami „zrzeszonymi”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3" y="4181163"/>
            <a:ext cx="1097069" cy="172615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9" y="2283670"/>
            <a:ext cx="2146301" cy="17433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3576</Words>
  <Application>Microsoft Office PowerPoint</Application>
  <PresentationFormat>On-screen Show (4:3)</PresentationFormat>
  <Paragraphs>285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</vt:lpstr>
      <vt:lpstr>Times Roman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Zbigniew Krysiak</cp:lastModifiedBy>
  <cp:revision>30</cp:revision>
  <dcterms:modified xsi:type="dcterms:W3CDTF">2022-08-27T09:22:29Z</dcterms:modified>
</cp:coreProperties>
</file>