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91" r:id="rId5"/>
    <p:sldId id="292" r:id="rId6"/>
    <p:sldId id="293" r:id="rId7"/>
    <p:sldId id="295" r:id="rId8"/>
    <p:sldId id="296" r:id="rId9"/>
    <p:sldId id="297" r:id="rId10"/>
    <p:sldId id="298" r:id="rId11"/>
    <p:sldId id="300" r:id="rId12"/>
    <p:sldId id="294" r:id="rId13"/>
    <p:sldId id="305" r:id="rId14"/>
    <p:sldId id="304" r:id="rId15"/>
    <p:sldId id="303" r:id="rId16"/>
    <p:sldId id="302" r:id="rId17"/>
    <p:sldId id="307" r:id="rId18"/>
    <p:sldId id="306" r:id="rId19"/>
    <p:sldId id="310" r:id="rId20"/>
    <p:sldId id="309" r:id="rId21"/>
    <p:sldId id="308" r:id="rId22"/>
    <p:sldId id="313" r:id="rId23"/>
    <p:sldId id="311" r:id="rId24"/>
    <p:sldId id="301" r:id="rId25"/>
    <p:sldId id="315" r:id="rId26"/>
    <p:sldId id="314" r:id="rId27"/>
    <p:sldId id="317" r:id="rId28"/>
    <p:sldId id="316" r:id="rId29"/>
    <p:sldId id="284" r:id="rId3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38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8467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 tytułowy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12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21" name="Treść - poziom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2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kst tytułowy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Tekst tytułowy</a:t>
            </a:r>
          </a:p>
        </p:txBody>
      </p:sp>
      <p:sp>
        <p:nvSpPr>
          <p:cNvPr id="30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9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3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39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0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48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9" name="Symbol zastępczy tekstu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5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kst tytułowy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Tekst tytułowy</a:t>
            </a:r>
          </a:p>
        </p:txBody>
      </p:sp>
      <p:sp>
        <p:nvSpPr>
          <p:cNvPr id="73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4" name="Symbol zastępczy tekstu 3"/>
          <p:cNvSpPr>
            <a:spLocks noGrp="1"/>
          </p:cNvSpPr>
          <p:nvPr>
            <p:ph type="body" sz="half" idx="21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kst tytułowy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Tekst tytułowy</a:t>
            </a:r>
          </a:p>
        </p:txBody>
      </p:sp>
      <p:sp>
        <p:nvSpPr>
          <p:cNvPr id="83" name="Symbol zastępczy obrazu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3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3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8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 tytułowy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Tekst tytułowy</a:t>
            </a:r>
          </a:p>
        </p:txBody>
      </p:sp>
      <p:sp>
        <p:nvSpPr>
          <p:cNvPr id="3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8428181" y="6414762"/>
            <a:ext cx="258620" cy="24830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omasz.Pysiak@IMSchuman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gyGNF1oeAY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BP2651yibU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pic>
        <p:nvPicPr>
          <p:cNvPr id="95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233" y="1110868"/>
            <a:ext cx="2661276" cy="2661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82" y="1110868"/>
            <a:ext cx="2661275" cy="2661276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98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TextBox 17"/>
          <p:cNvSpPr txBox="1"/>
          <p:nvPr/>
        </p:nvSpPr>
        <p:spPr>
          <a:xfrm>
            <a:off x="1769806" y="3536958"/>
            <a:ext cx="5442155" cy="2351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Arial Unicode MS"/>
              </a:rPr>
              <a:t>Wkład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 Unicode MS"/>
              </a:rPr>
              <a:t>Polski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 Unicode MS"/>
              </a:rPr>
              <a:t> do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 Unicode MS"/>
              </a:rPr>
              <a:t>budowania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 Unicode MS"/>
              </a:rPr>
              <a:t>relacji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 Unicode MS"/>
              </a:rPr>
              <a:t>między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 Unicode MS"/>
              </a:rPr>
              <a:t>ludźmi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 Unicode MS"/>
              </a:rPr>
              <a:t>różnych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 Unicode MS"/>
              </a:rPr>
              <a:t>narodów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 Unicode MS"/>
              </a:rPr>
              <a:t>Europy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 Unicode MS"/>
              </a:rPr>
              <a:t>odwołujących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 Unicode MS"/>
              </a:rPr>
              <a:t>się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 Unicode MS"/>
              </a:rPr>
              <a:t> do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 Unicode MS"/>
              </a:rPr>
              <a:t>wspólnych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 Unicode MS"/>
              </a:rPr>
              <a:t>korzeni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 Unicode MS"/>
              </a:rPr>
              <a:t>naszego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 Unicode MS"/>
              </a:rPr>
              <a:t>kontynentu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 Unicode MS"/>
              </a:rPr>
              <a:t>realizowany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 Unicode MS"/>
              </a:rPr>
              <a:t> w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 Unicode MS"/>
              </a:rPr>
              <a:t>formie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 Unicode MS"/>
              </a:rPr>
              <a:t>turystyki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 Unicode MS"/>
              </a:rPr>
              <a:t>kulturowej</a:t>
            </a:r>
            <a:endParaRPr lang="pl-PL" sz="18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algn="just">
              <a:defRPr sz="2400"/>
            </a:pPr>
            <a:endParaRPr lang="pl-PL" i="1" dirty="0"/>
          </a:p>
          <a:p>
            <a:pPr algn="ctr">
              <a:defRPr sz="2400"/>
            </a:pPr>
            <a:r>
              <a:rPr lang="pl-PL" b="1" dirty="0"/>
              <a:t>Ryszard Krzyżkowski</a:t>
            </a:r>
            <a:endParaRPr lang="en-US" b="1" dirty="0"/>
          </a:p>
          <a:p>
            <a:pPr algn="ctr">
              <a:defRPr sz="2400"/>
            </a:pPr>
            <a:r>
              <a:rPr lang="pl-PL" sz="1600" dirty="0" err="1">
                <a:hlinkClick r:id="rId4"/>
              </a:rPr>
              <a:t>Ryszard.Krzyzkowski</a:t>
            </a:r>
            <a:r>
              <a:rPr lang="en-US" sz="1600" dirty="0">
                <a:hlinkClick r:id="rId4"/>
              </a:rPr>
              <a:t>@IMSchuman.com</a:t>
            </a:r>
            <a:r>
              <a:rPr lang="en-US" sz="1600" dirty="0"/>
              <a:t> </a:t>
            </a:r>
            <a:endParaRPr sz="1600" dirty="0"/>
          </a:p>
        </p:txBody>
      </p:sp>
      <p:sp>
        <p:nvSpPr>
          <p:cNvPr id="100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111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14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Prostokąt 6"/>
          <p:cNvSpPr txBox="1"/>
          <p:nvPr/>
        </p:nvSpPr>
        <p:spPr>
          <a:xfrm>
            <a:off x="244007" y="1767589"/>
            <a:ext cx="8717475" cy="3262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/>
            </a:lvl1pPr>
          </a:lstStyle>
          <a:p>
            <a:r>
              <a:rPr lang="pl-PL" sz="2800" b="1" i="1" dirty="0">
                <a:effectLst/>
                <a:ea typeface="Arial Unicode MS"/>
              </a:rPr>
              <a:t>Konferencja „Powrót do Europy Schumana” jako przyczynek dla zbudowania międzynarodowego ruchu Wspólnoty Narodów Europy</a:t>
            </a:r>
          </a:p>
          <a:p>
            <a:endParaRPr lang="pl-PL" dirty="0"/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800" b="1" dirty="0">
                <a:effectLst/>
                <a:latin typeface="Times New Roman" panose="02020603050405020304" pitchFamily="18" charset="0"/>
                <a:ea typeface="Arial Unicode MS"/>
              </a:rPr>
              <a:t>Celem tej konferencji będzie nie tylko przypomnienie wizji zjednoczonej Europy jaką miał Robert Schuman, </a:t>
            </a:r>
            <a:r>
              <a:rPr lang="pl-PL" sz="1800" b="0" dirty="0">
                <a:effectLst/>
                <a:latin typeface="Times New Roman" panose="02020603050405020304" pitchFamily="18" charset="0"/>
                <a:ea typeface="Arial Unicode MS"/>
              </a:rPr>
              <a:t>ale również wypracowanie konkretnych wniosków i działań, które mają pomóc przywrócić Europę do jej chrześcijańskich korzeni. Będzie to możliwe tylko wówczas jeżeli różne środowiska europejskie zjednoczą swoje siły w wypracowaniu nowego modelu funkcjonowania Zjednoczonej Europy jako Wspólnoty Narodów Europy.</a:t>
            </a:r>
            <a:endParaRPr kumimoji="0" lang="pl-PL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6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</p:spTree>
    <p:extLst>
      <p:ext uri="{BB962C8B-B14F-4D97-AF65-F5344CB8AC3E}">
        <p14:creationId xmlns:p14="http://schemas.microsoft.com/office/powerpoint/2010/main" val="270798548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111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14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Prostokąt 6"/>
          <p:cNvSpPr txBox="1"/>
          <p:nvPr/>
        </p:nvSpPr>
        <p:spPr>
          <a:xfrm>
            <a:off x="244007" y="1767589"/>
            <a:ext cx="8717475" cy="2188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/>
            </a:lvl1pPr>
          </a:lstStyle>
          <a:p>
            <a:pPr lvl="0">
              <a:lnSpc>
                <a:spcPct val="115000"/>
              </a:lnSpc>
            </a:pPr>
            <a:r>
              <a:rPr lang="pl-PL" sz="2800" b="1" i="1" dirty="0">
                <a:effectLst/>
                <a:ea typeface="Arial Unicode MS"/>
              </a:rPr>
              <a:t>Walory turystyczne Podróży</a:t>
            </a:r>
            <a:endParaRPr lang="pl-PL" sz="2800" i="1" dirty="0">
              <a:effectLst/>
              <a:ea typeface="Arial Unicode MS"/>
            </a:endParaRPr>
          </a:p>
          <a:p>
            <a:endParaRPr lang="pl-PL" dirty="0"/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800" dirty="0">
                <a:effectLst/>
                <a:latin typeface="Times New Roman" panose="02020603050405020304" pitchFamily="18" charset="0"/>
                <a:ea typeface="Arial Unicode MS"/>
              </a:rPr>
              <a:t>Będziemy zwiedzać takie miasta jak Metz, Strasburg, Luksemburg oraz małe miasteczko Maria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Arial Unicode MS"/>
              </a:rPr>
              <a:t>Laach</a:t>
            </a:r>
            <a:r>
              <a:rPr lang="pl-PL" sz="1800" dirty="0">
                <a:effectLst/>
                <a:latin typeface="Times New Roman" panose="02020603050405020304" pitchFamily="18" charset="0"/>
                <a:ea typeface="Arial Unicode MS"/>
              </a:rPr>
              <a:t>, </a:t>
            </a:r>
            <a:r>
              <a:rPr lang="pl-PL" sz="1800" b="0" dirty="0">
                <a:effectLst/>
                <a:latin typeface="Times New Roman" panose="02020603050405020304" pitchFamily="18" charset="0"/>
                <a:ea typeface="Arial Unicode MS"/>
              </a:rPr>
              <a:t>gdzie mieści się opactwo Benedyktynów niemieckich. Możemy podziwiać piękne i bogate starówki tych miast, przepiękne kościoły gotyckie, brać udział w wydarzenia kulturalnych.</a:t>
            </a:r>
            <a:endParaRPr kumimoji="0" lang="pl-PL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6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</p:spTree>
    <p:extLst>
      <p:ext uri="{BB962C8B-B14F-4D97-AF65-F5344CB8AC3E}">
        <p14:creationId xmlns:p14="http://schemas.microsoft.com/office/powerpoint/2010/main" val="46316020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111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14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Prostokąt 6"/>
          <p:cNvSpPr txBox="1"/>
          <p:nvPr/>
        </p:nvSpPr>
        <p:spPr>
          <a:xfrm>
            <a:off x="244007" y="1767589"/>
            <a:ext cx="8717475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/>
            </a:lvl1pPr>
          </a:lstStyle>
          <a:p>
            <a:endParaRPr kumimoji="0" lang="pl-PL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6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pic>
        <p:nvPicPr>
          <p:cNvPr id="3" name="Obraz 2" descr="Obraz zawierający podłoże, zewnętrzne, droga, chodnik&#10;&#10;Opis wygenerowany automatycznie">
            <a:extLst>
              <a:ext uri="{FF2B5EF4-FFF2-40B4-BE49-F238E27FC236}">
                <a16:creationId xmlns:a16="http://schemas.microsoft.com/office/drawing/2014/main" id="{E95D4054-AC33-30E1-7DEC-12439A384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409" y="1776974"/>
            <a:ext cx="5838670" cy="437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9719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111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14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Prostokąt 6"/>
          <p:cNvSpPr txBox="1"/>
          <p:nvPr/>
        </p:nvSpPr>
        <p:spPr>
          <a:xfrm>
            <a:off x="244007" y="1767589"/>
            <a:ext cx="8717475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/>
            </a:lvl1pPr>
          </a:lstStyle>
          <a:p>
            <a:endParaRPr kumimoji="0" lang="pl-PL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6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pic>
        <p:nvPicPr>
          <p:cNvPr id="3" name="Obraz 2" descr="Obraz zawierający osoba, osoby, tłum, grupa&#10;&#10;Opis wygenerowany automatycznie">
            <a:extLst>
              <a:ext uri="{FF2B5EF4-FFF2-40B4-BE49-F238E27FC236}">
                <a16:creationId xmlns:a16="http://schemas.microsoft.com/office/drawing/2014/main" id="{8C929A96-A804-27E3-3DBE-52B39127C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761" y="1936864"/>
            <a:ext cx="5487965" cy="411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100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pic>
        <p:nvPicPr>
          <p:cNvPr id="111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14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Prostokąt 6"/>
          <p:cNvSpPr txBox="1"/>
          <p:nvPr/>
        </p:nvSpPr>
        <p:spPr>
          <a:xfrm>
            <a:off x="244007" y="1767589"/>
            <a:ext cx="8717475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/>
            </a:lvl1pPr>
          </a:lstStyle>
          <a:p>
            <a:endParaRPr kumimoji="0" lang="pl-PL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6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pic>
        <p:nvPicPr>
          <p:cNvPr id="3" name="Obraz 2" descr="Obraz zawierający budynek, zewnętrzne, osoba, grupa&#10;&#10;Opis wygenerowany automatycznie">
            <a:extLst>
              <a:ext uri="{FF2B5EF4-FFF2-40B4-BE49-F238E27FC236}">
                <a16:creationId xmlns:a16="http://schemas.microsoft.com/office/drawing/2014/main" id="{E095EEFF-6D22-E680-EEEA-E47A1798DC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31" y="1776974"/>
            <a:ext cx="5744826" cy="43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6131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pic>
        <p:nvPicPr>
          <p:cNvPr id="111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14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Prostokąt 6"/>
          <p:cNvSpPr txBox="1"/>
          <p:nvPr/>
        </p:nvSpPr>
        <p:spPr>
          <a:xfrm>
            <a:off x="244007" y="1767589"/>
            <a:ext cx="8717475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/>
            </a:lvl1pPr>
          </a:lstStyle>
          <a:p>
            <a:endParaRPr kumimoji="0" lang="pl-PL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6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pic>
        <p:nvPicPr>
          <p:cNvPr id="3" name="Obraz 2" descr="Obraz zawierający osoba, budynek, łuk&#10;&#10;Opis wygenerowany automatycznie">
            <a:extLst>
              <a:ext uri="{FF2B5EF4-FFF2-40B4-BE49-F238E27FC236}">
                <a16:creationId xmlns:a16="http://schemas.microsoft.com/office/drawing/2014/main" id="{04B010BC-85A9-EE3A-AE74-2AB5090C8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016" y="1860955"/>
            <a:ext cx="5487965" cy="411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8934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pic>
        <p:nvPicPr>
          <p:cNvPr id="111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14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Prostokąt 6"/>
          <p:cNvSpPr txBox="1"/>
          <p:nvPr/>
        </p:nvSpPr>
        <p:spPr>
          <a:xfrm>
            <a:off x="244007" y="1767589"/>
            <a:ext cx="8717475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/>
            </a:lvl1pPr>
          </a:lstStyle>
          <a:p>
            <a:endParaRPr kumimoji="0" lang="pl-PL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6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pic>
        <p:nvPicPr>
          <p:cNvPr id="3" name="Obraz 2" descr="Obraz zawierający wewnątrz, osoba, sufit, widownia&#10;&#10;Opis wygenerowany automatycznie">
            <a:extLst>
              <a:ext uri="{FF2B5EF4-FFF2-40B4-BE49-F238E27FC236}">
                <a16:creationId xmlns:a16="http://schemas.microsoft.com/office/drawing/2014/main" id="{C03379F1-D3DC-571F-8EEF-9A29B8563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996" y="1936864"/>
            <a:ext cx="5787495" cy="434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3954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pic>
        <p:nvPicPr>
          <p:cNvPr id="111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14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Prostokąt 6"/>
          <p:cNvSpPr txBox="1"/>
          <p:nvPr/>
        </p:nvSpPr>
        <p:spPr>
          <a:xfrm>
            <a:off x="244007" y="1767589"/>
            <a:ext cx="8717475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/>
            </a:lvl1pPr>
          </a:lstStyle>
          <a:p>
            <a:endParaRPr kumimoji="0" lang="pl-PL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6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pic>
        <p:nvPicPr>
          <p:cNvPr id="3" name="Obraz 2" descr="Obraz zawierający zewnętrzne, niebo, budynek, miejsce kultu&#10;&#10;Opis wygenerowany automatycznie">
            <a:extLst>
              <a:ext uri="{FF2B5EF4-FFF2-40B4-BE49-F238E27FC236}">
                <a16:creationId xmlns:a16="http://schemas.microsoft.com/office/drawing/2014/main" id="{092218BD-85AC-8A9C-F0F1-2994E9FF5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620" y="1983902"/>
            <a:ext cx="3336248" cy="444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6354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pic>
        <p:nvPicPr>
          <p:cNvPr id="111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14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Prostokąt 6"/>
          <p:cNvSpPr txBox="1"/>
          <p:nvPr/>
        </p:nvSpPr>
        <p:spPr>
          <a:xfrm>
            <a:off x="244007" y="1767589"/>
            <a:ext cx="8717475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/>
            </a:lvl1pPr>
          </a:lstStyle>
          <a:p>
            <a:endParaRPr kumimoji="0" lang="pl-PL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6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pic>
        <p:nvPicPr>
          <p:cNvPr id="3" name="Obraz 2" descr="Obraz zawierający zewnętrzne, niebo, podłoże, chodnik&#10;&#10;Opis wygenerowany automatycznie">
            <a:extLst>
              <a:ext uri="{FF2B5EF4-FFF2-40B4-BE49-F238E27FC236}">
                <a16:creationId xmlns:a16="http://schemas.microsoft.com/office/drawing/2014/main" id="{D8D0FD8A-6EBD-3949-9F7D-ED9F3AFDC8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274" y="1936864"/>
            <a:ext cx="5411449" cy="40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8683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pic>
        <p:nvPicPr>
          <p:cNvPr id="111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14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Prostokąt 6"/>
          <p:cNvSpPr txBox="1"/>
          <p:nvPr/>
        </p:nvSpPr>
        <p:spPr>
          <a:xfrm>
            <a:off x="244007" y="1767589"/>
            <a:ext cx="8717475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/>
            </a:lvl1pPr>
          </a:lstStyle>
          <a:p>
            <a:endParaRPr kumimoji="0" lang="pl-PL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6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pic>
        <p:nvPicPr>
          <p:cNvPr id="3" name="Obraz 2" descr="Obraz zawierający osoba, podłoże, osoby, grupa&#10;&#10;Opis wygenerowany automatycznie">
            <a:extLst>
              <a:ext uri="{FF2B5EF4-FFF2-40B4-BE49-F238E27FC236}">
                <a16:creationId xmlns:a16="http://schemas.microsoft.com/office/drawing/2014/main" id="{C81F1031-0EDD-E4DA-FCEE-1DE695EA61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016" y="1936864"/>
            <a:ext cx="5487965" cy="411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9977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103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06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7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sp>
        <p:nvSpPr>
          <p:cNvPr id="108" name="Prostokąt 6"/>
          <p:cNvSpPr txBox="1"/>
          <p:nvPr/>
        </p:nvSpPr>
        <p:spPr>
          <a:xfrm>
            <a:off x="213261" y="1666224"/>
            <a:ext cx="8717476" cy="9618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lnSpc>
                <a:spcPct val="150000"/>
              </a:lnSpc>
              <a:defRPr sz="3200" b="1"/>
            </a:lvl1pPr>
          </a:lstStyle>
          <a:p>
            <a:r>
              <a:rPr sz="2200" dirty="0"/>
              <a:t>Plan </a:t>
            </a:r>
            <a:r>
              <a:rPr sz="2200" dirty="0" err="1"/>
              <a:t>spotkania</a:t>
            </a:r>
            <a:endParaRPr lang="pl-PL" sz="2200" dirty="0"/>
          </a:p>
          <a:p>
            <a:pPr algn="just"/>
            <a:r>
              <a:rPr lang="pl-PL" sz="1200" dirty="0"/>
              <a:t>1.</a:t>
            </a:r>
            <a:r>
              <a:rPr lang="pl-PL" sz="2000" dirty="0"/>
              <a:t>	</a:t>
            </a:r>
            <a:r>
              <a:rPr lang="pl-PL" sz="1400" i="1" dirty="0"/>
              <a:t>Walory historyczne Podróży Śladami Schumana</a:t>
            </a:r>
          </a:p>
          <a:p>
            <a:pPr algn="just"/>
            <a:r>
              <a:rPr lang="pl-PL" sz="1400" i="1" dirty="0"/>
              <a:t>2.	Robert Schuman jako polityk, prawnik i lider</a:t>
            </a:r>
          </a:p>
          <a:p>
            <a:pPr algn="just"/>
            <a:r>
              <a:rPr lang="pl-PL" sz="1400" i="1" dirty="0"/>
              <a:t>3.	Czcigodny Sługa Boże Robert Schuman jako katolik – jego duchowość i charakter</a:t>
            </a:r>
          </a:p>
          <a:p>
            <a:pPr algn="just"/>
            <a:r>
              <a:rPr lang="pl-PL" sz="1400" i="1" dirty="0"/>
              <a:t>4.	Wizja Roberta Schumana powojennej Europy jako Wspólnoty Narodów</a:t>
            </a:r>
          </a:p>
          <a:p>
            <a:pPr algn="just"/>
            <a:r>
              <a:rPr lang="pl-PL" sz="1400" i="1" dirty="0"/>
              <a:t>5.	Walory poznawcze Podróży - Zwiedzanie Europarlamentu w Strasburgu, zwiedzanie Trybunału 	Sprawiedliwości w Luksemburgu w celu poznania obecnego kształtu Unii Europejskiej</a:t>
            </a:r>
          </a:p>
          <a:p>
            <a:pPr algn="just"/>
            <a:r>
              <a:rPr lang="pl-PL" sz="1400" i="1" dirty="0"/>
              <a:t>6.	Konferencja „Powrót do Europy Schumana” jako przyczynek dla zbudowania międzynarodowego ruchu 	Wspólnoty Narodów Europy</a:t>
            </a:r>
          </a:p>
          <a:p>
            <a:pPr algn="just"/>
            <a:r>
              <a:rPr lang="pl-PL" sz="1400" i="1" dirty="0"/>
              <a:t>7.	Walory turystyczna Podróży</a:t>
            </a:r>
          </a:p>
          <a:p>
            <a:pPr algn="just"/>
            <a:r>
              <a:rPr lang="pl-PL" sz="1400" i="1" dirty="0"/>
              <a:t>8.	Podróż Śladami Schumana jako sposób na integracje środowisk pro </a:t>
            </a:r>
            <a:r>
              <a:rPr lang="pl-PL" sz="1400" i="1" dirty="0" err="1"/>
              <a:t>Schumanowskich</a:t>
            </a:r>
            <a:r>
              <a:rPr lang="pl-PL" sz="1400" i="1" dirty="0"/>
              <a:t> w Europie w 	ramach międzynarodowych Grup Schumana</a:t>
            </a:r>
          </a:p>
          <a:p>
            <a:pPr algn="just"/>
            <a:r>
              <a:rPr lang="pl-PL" sz="1400" i="1" dirty="0"/>
              <a:t>9.	Idea i praktyczna realizacja projektu Wigilia bez Granic i Wielkanoc bez Granic</a:t>
            </a:r>
          </a:p>
          <a:p>
            <a:pPr algn="just"/>
            <a:r>
              <a:rPr lang="pl-PL" sz="1400" i="1" dirty="0"/>
              <a:t>10.	Dyskusja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pic>
        <p:nvPicPr>
          <p:cNvPr id="111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14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Prostokąt 6"/>
          <p:cNvSpPr txBox="1"/>
          <p:nvPr/>
        </p:nvSpPr>
        <p:spPr>
          <a:xfrm>
            <a:off x="244007" y="1767589"/>
            <a:ext cx="8717475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/>
            </a:lvl1pPr>
          </a:lstStyle>
          <a:p>
            <a:endParaRPr kumimoji="0" lang="pl-PL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6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pic>
        <p:nvPicPr>
          <p:cNvPr id="3" name="Obraz 2" descr="Obraz zawierający podłoże, wewnątrz, osoba, osoby&#10;&#10;Opis wygenerowany automatycznie">
            <a:extLst>
              <a:ext uri="{FF2B5EF4-FFF2-40B4-BE49-F238E27FC236}">
                <a16:creationId xmlns:a16="http://schemas.microsoft.com/office/drawing/2014/main" id="{5422C752-9DB5-CCE6-00AB-265A73A73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251" y="1936864"/>
            <a:ext cx="5787495" cy="434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2107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pic>
        <p:nvPicPr>
          <p:cNvPr id="111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14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Prostokąt 6"/>
          <p:cNvSpPr txBox="1"/>
          <p:nvPr/>
        </p:nvSpPr>
        <p:spPr>
          <a:xfrm>
            <a:off x="244007" y="1767589"/>
            <a:ext cx="8717475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/>
            </a:lvl1pPr>
          </a:lstStyle>
          <a:p>
            <a:endParaRPr kumimoji="0" lang="pl-PL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6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pic>
        <p:nvPicPr>
          <p:cNvPr id="3" name="Obraz 2" descr="Obraz zawierający niebo, zewnętrzne, osoba, osoby&#10;&#10;Opis wygenerowany automatycznie">
            <a:extLst>
              <a:ext uri="{FF2B5EF4-FFF2-40B4-BE49-F238E27FC236}">
                <a16:creationId xmlns:a16="http://schemas.microsoft.com/office/drawing/2014/main" id="{AA0EB202-4A61-FACB-4D8C-00DA103C24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52" y="2207504"/>
            <a:ext cx="5206584" cy="390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28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pic>
        <p:nvPicPr>
          <p:cNvPr id="111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14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Prostokąt 6"/>
          <p:cNvSpPr txBox="1"/>
          <p:nvPr/>
        </p:nvSpPr>
        <p:spPr>
          <a:xfrm>
            <a:off x="244007" y="1767589"/>
            <a:ext cx="8717475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/>
            </a:lvl1pPr>
          </a:lstStyle>
          <a:p>
            <a:endParaRPr kumimoji="0" lang="pl-PL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6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pic>
        <p:nvPicPr>
          <p:cNvPr id="3" name="Obraz 2" descr="Obraz zawierający zewnętrzne, budynek, stare, miejsce kultu&#10;&#10;Opis wygenerowany automatycznie">
            <a:extLst>
              <a:ext uri="{FF2B5EF4-FFF2-40B4-BE49-F238E27FC236}">
                <a16:creationId xmlns:a16="http://schemas.microsoft.com/office/drawing/2014/main" id="{3F623C06-EF42-6AFF-D009-94EF7336CC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956" y="1767589"/>
            <a:ext cx="5966085" cy="447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9428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pic>
        <p:nvPicPr>
          <p:cNvPr id="111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14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Prostokąt 6"/>
          <p:cNvSpPr txBox="1"/>
          <p:nvPr/>
        </p:nvSpPr>
        <p:spPr>
          <a:xfrm>
            <a:off x="244007" y="1767589"/>
            <a:ext cx="8717475" cy="401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/>
            </a:lvl1pPr>
          </a:lstStyle>
          <a:p>
            <a:pPr lvl="0">
              <a:lnSpc>
                <a:spcPct val="115000"/>
              </a:lnSpc>
            </a:pPr>
            <a:r>
              <a:rPr lang="pl-PL" sz="2800" b="1" i="1" dirty="0">
                <a:effectLst/>
                <a:ea typeface="Arial Unicode MS"/>
              </a:rPr>
              <a:t>Podróż</a:t>
            </a:r>
            <a:r>
              <a:rPr lang="pl-PL" sz="2800" i="1" dirty="0">
                <a:effectLst/>
                <a:ea typeface="Arial Unicode MS"/>
              </a:rPr>
              <a:t> </a:t>
            </a:r>
            <a:r>
              <a:rPr lang="pl-PL" sz="2800" b="1" i="1" dirty="0">
                <a:effectLst/>
                <a:ea typeface="Arial Unicode MS"/>
              </a:rPr>
              <a:t>Śladami Schumana jako sposób na integracje środowisk pro </a:t>
            </a:r>
            <a:r>
              <a:rPr lang="pl-PL" sz="2800" b="1" i="1" dirty="0" err="1">
                <a:effectLst/>
                <a:ea typeface="Arial Unicode MS"/>
              </a:rPr>
              <a:t>Schumanowskich</a:t>
            </a:r>
            <a:r>
              <a:rPr lang="pl-PL" sz="2800" b="1" i="1" dirty="0">
                <a:effectLst/>
                <a:ea typeface="Arial Unicode MS"/>
              </a:rPr>
              <a:t> w Europie w ramach międzynarodowych Grup Schumana</a:t>
            </a:r>
            <a:endParaRPr lang="pl-PL" sz="2800" i="1" dirty="0">
              <a:effectLst/>
              <a:ea typeface="Arial Unicode MS"/>
            </a:endParaRPr>
          </a:p>
          <a:p>
            <a:endParaRPr lang="pl-PL" dirty="0"/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800" b="1" dirty="0">
                <a:effectLst/>
                <a:latin typeface="Times New Roman" panose="02020603050405020304" pitchFamily="18" charset="0"/>
                <a:ea typeface="Arial Unicode MS"/>
              </a:rPr>
              <a:t>Chcemy podróżować do Metz, Strasburga, Luksemburga i Maria </a:t>
            </a:r>
            <a:r>
              <a:rPr lang="pl-PL" sz="1800" b="1" dirty="0" err="1">
                <a:effectLst/>
                <a:latin typeface="Times New Roman" panose="02020603050405020304" pitchFamily="18" charset="0"/>
                <a:ea typeface="Arial Unicode MS"/>
              </a:rPr>
              <a:t>Laach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Arial Unicode MS"/>
              </a:rPr>
              <a:t> razem z obywatelami </a:t>
            </a:r>
            <a:r>
              <a:rPr lang="pl-PL" sz="1800" b="1" dirty="0" err="1">
                <a:effectLst/>
                <a:latin typeface="Times New Roman" panose="02020603050405020304" pitchFamily="18" charset="0"/>
                <a:ea typeface="Arial Unicode MS"/>
              </a:rPr>
              <a:t>Trójmorza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Arial Unicode MS"/>
              </a:rPr>
              <a:t>, </a:t>
            </a:r>
            <a:r>
              <a:rPr lang="pl-PL" sz="1800" b="0" dirty="0">
                <a:effectLst/>
                <a:latin typeface="Times New Roman" panose="02020603050405020304" pitchFamily="18" charset="0"/>
                <a:ea typeface="Arial Unicode MS"/>
              </a:rPr>
              <a:t>ale również z mieszkańcami państw Zachodnich jak i nie należących do Unii Europejskiej. Wspólne Podróże zaowocują poznawaniem się, nawiązywaniem i budowaniem relacji. To z kolei zaowocuje powstawaniem międzynarodowych Grup Schumana, które będą w swoich krajach promować Wspólnotę Narodów Europy oraz wartości chrześcijańskie, które legły u podstawy powstania cywilizacji łacińskiej.</a:t>
            </a:r>
            <a:endParaRPr kumimoji="0" lang="pl-PL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6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</p:spTree>
    <p:extLst>
      <p:ext uri="{BB962C8B-B14F-4D97-AF65-F5344CB8AC3E}">
        <p14:creationId xmlns:p14="http://schemas.microsoft.com/office/powerpoint/2010/main" val="342228174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pic>
        <p:nvPicPr>
          <p:cNvPr id="111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14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Prostokąt 6"/>
          <p:cNvSpPr txBox="1"/>
          <p:nvPr/>
        </p:nvSpPr>
        <p:spPr>
          <a:xfrm>
            <a:off x="244007" y="1767589"/>
            <a:ext cx="8717475" cy="3780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/>
            </a:lvl1pPr>
          </a:lstStyle>
          <a:p>
            <a:pPr lvl="0">
              <a:lnSpc>
                <a:spcPct val="115000"/>
              </a:lnSpc>
            </a:pPr>
            <a:r>
              <a:rPr lang="pl-PL" sz="2800" b="1" i="1" dirty="0">
                <a:effectLst/>
                <a:ea typeface="Arial Unicode MS"/>
              </a:rPr>
              <a:t>Idea i praktyczna realizacja projektu Wigilia bez Granic i Wielkanoc bez Granic.</a:t>
            </a:r>
            <a:endParaRPr lang="pl-PL" sz="2800" i="1" dirty="0">
              <a:effectLst/>
              <a:ea typeface="Arial Unicode MS"/>
            </a:endParaRPr>
          </a:p>
          <a:p>
            <a:endParaRPr lang="pl-PL" dirty="0"/>
          </a:p>
          <a:p>
            <a:pPr marL="228600" indent="228600" algn="just">
              <a:lnSpc>
                <a:spcPct val="115000"/>
              </a:lnSpc>
            </a:pPr>
            <a:r>
              <a:rPr lang="pl-PL" sz="1800" b="1" dirty="0">
                <a:effectLst/>
                <a:latin typeface="Times New Roman" panose="02020603050405020304" pitchFamily="18" charset="0"/>
                <a:ea typeface="Arial Unicode MS"/>
              </a:rPr>
              <a:t>Idea Wigilii bez Granic i Wielkanocy bez Granic </a:t>
            </a:r>
            <a:r>
              <a:rPr lang="pl-PL" sz="1800" dirty="0">
                <a:effectLst/>
                <a:latin typeface="Times New Roman" panose="02020603050405020304" pitchFamily="18" charset="0"/>
                <a:ea typeface="Arial Unicode MS"/>
              </a:rPr>
              <a:t>polega na tym, że polskie rodziny zapraszają w okresie świątecznym do swych domów cudzoziemców, którzy pracują lub uczą się w Polsce. </a:t>
            </a:r>
            <a:r>
              <a:rPr lang="pl-PL" sz="1800" b="0" dirty="0">
                <a:effectLst/>
                <a:latin typeface="Times New Roman" panose="02020603050405020304" pitchFamily="18" charset="0"/>
                <a:ea typeface="Arial Unicode MS"/>
              </a:rPr>
              <a:t>Jest to bardzo dobry moment, żeby przedstawiając naszą tradycję, kulturę, religię budować relacje i pomóc w ten sposób cudzoziemcom łatwiej zasymilować się z naszą kulturą. Relacje te są często rozwijane i kontynuowane na innych płaszczyznach jak również po powrocie cudzoziemców do swoich krajów. Te relacje również stanowią przyczynek do powstawania międzynarodowych Grup Schumana.</a:t>
            </a:r>
          </a:p>
        </p:txBody>
      </p:sp>
      <p:sp>
        <p:nvSpPr>
          <p:cNvPr id="116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</p:spTree>
    <p:extLst>
      <p:ext uri="{BB962C8B-B14F-4D97-AF65-F5344CB8AC3E}">
        <p14:creationId xmlns:p14="http://schemas.microsoft.com/office/powerpoint/2010/main" val="312239084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pic>
        <p:nvPicPr>
          <p:cNvPr id="111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14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Prostokąt 6"/>
          <p:cNvSpPr txBox="1"/>
          <p:nvPr/>
        </p:nvSpPr>
        <p:spPr>
          <a:xfrm>
            <a:off x="244007" y="1767589"/>
            <a:ext cx="8717475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/>
            </a:lvl1pPr>
          </a:lstStyle>
          <a:p>
            <a:endParaRPr kumimoji="0" lang="pl-PL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6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B16456D-A6A3-A627-9D04-CCFEAFD4BB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693" y="1868312"/>
            <a:ext cx="3129263" cy="440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9059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pic>
        <p:nvPicPr>
          <p:cNvPr id="111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14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Prostokąt 6"/>
          <p:cNvSpPr txBox="1"/>
          <p:nvPr/>
        </p:nvSpPr>
        <p:spPr>
          <a:xfrm>
            <a:off x="244007" y="1767589"/>
            <a:ext cx="8717475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/>
            </a:lvl1pPr>
          </a:lstStyle>
          <a:p>
            <a:endParaRPr kumimoji="0" lang="pl-PL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6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64DF202-BDB0-CAB8-8610-A0045E1EF2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699" y="1776974"/>
            <a:ext cx="3388599" cy="475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2150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pic>
        <p:nvPicPr>
          <p:cNvPr id="111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14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Prostokąt 6"/>
          <p:cNvSpPr txBox="1"/>
          <p:nvPr/>
        </p:nvSpPr>
        <p:spPr>
          <a:xfrm>
            <a:off x="244007" y="1767589"/>
            <a:ext cx="8717475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/>
            </a:lvl1pPr>
          </a:lstStyle>
          <a:p>
            <a:r>
              <a:rPr lang="pl-PL" sz="2800" i="1" dirty="0">
                <a:hlinkClick r:id="rId4"/>
              </a:rPr>
              <a:t>https://www.youtube.com/watch?v=HgyGNF1oeAY</a:t>
            </a:r>
            <a:r>
              <a:rPr lang="pl-PL" sz="2800" i="1" dirty="0"/>
              <a:t> </a:t>
            </a:r>
            <a:endParaRPr kumimoji="0" lang="pl-PL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6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</p:spTree>
    <p:extLst>
      <p:ext uri="{BB962C8B-B14F-4D97-AF65-F5344CB8AC3E}">
        <p14:creationId xmlns:p14="http://schemas.microsoft.com/office/powerpoint/2010/main" val="142762425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pic>
        <p:nvPicPr>
          <p:cNvPr id="111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14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Prostokąt 6"/>
          <p:cNvSpPr txBox="1"/>
          <p:nvPr/>
        </p:nvSpPr>
        <p:spPr>
          <a:xfrm>
            <a:off x="244007" y="1767589"/>
            <a:ext cx="8717475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/>
            </a:lvl1pPr>
          </a:lstStyle>
          <a:p>
            <a:r>
              <a:rPr lang="pl-PL" sz="2800" i="1" dirty="0">
                <a:hlinkClick r:id="rId4"/>
              </a:rPr>
              <a:t>https://www.youtube.com/watch?v=UBP2651yibU</a:t>
            </a:r>
            <a:r>
              <a:rPr lang="pl-PL" sz="2800" i="1" dirty="0"/>
              <a:t> </a:t>
            </a:r>
            <a:endParaRPr kumimoji="0" lang="pl-PL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6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</p:spTree>
    <p:extLst>
      <p:ext uri="{BB962C8B-B14F-4D97-AF65-F5344CB8AC3E}">
        <p14:creationId xmlns:p14="http://schemas.microsoft.com/office/powerpoint/2010/main" val="27246695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  <p:pic>
        <p:nvPicPr>
          <p:cNvPr id="193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96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830848" y="2926286"/>
            <a:ext cx="6751782" cy="1323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000" b="1" i="1" u="none" strike="noStrike" cap="none" spc="0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DZIĘKUJĘ</a:t>
            </a:r>
            <a:r>
              <a:rPr kumimoji="0" lang="pl-PL" sz="4000" b="1" i="1" u="none" strike="noStrike" cap="none" spc="0" normalizeH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ZA UWAGĘ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000" b="1" i="1" u="none" strike="noStrike" cap="none" spc="0" normalizeH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 ZAPRASZAM DO DYSKUSJI</a:t>
            </a:r>
            <a:endParaRPr kumimoji="0" lang="pl-PL" sz="4000" b="1" i="1" u="none" strike="noStrike" cap="none" spc="0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399734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111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14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Prostokąt 6"/>
          <p:cNvSpPr txBox="1"/>
          <p:nvPr/>
        </p:nvSpPr>
        <p:spPr>
          <a:xfrm>
            <a:off x="244007" y="1767589"/>
            <a:ext cx="8717475" cy="3016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/>
            </a:lvl1pPr>
          </a:lstStyle>
          <a:p>
            <a:r>
              <a:rPr lang="pl-PL" sz="2800" i="1" dirty="0"/>
              <a:t>Walory historyczne Podróży Śladami Schumana</a:t>
            </a:r>
          </a:p>
          <a:p>
            <a:endParaRPr lang="pl-PL" dirty="0"/>
          </a:p>
          <a:p>
            <a:pPr algn="just"/>
            <a:r>
              <a:rPr lang="pl-PL" sz="1800" b="1" dirty="0">
                <a:effectLst/>
                <a:latin typeface="Times New Roman" panose="02020603050405020304" pitchFamily="18" charset="0"/>
                <a:ea typeface="Arial Unicode MS"/>
              </a:rPr>
              <a:t>Podróż Śladami Schumana jest bardzo dobrą okazją do poznania naszej najnowszej historii w kontekście kształtowania się powojennej Europy</a:t>
            </a:r>
            <a:r>
              <a:rPr lang="pl-PL" sz="1800" dirty="0">
                <a:effectLst/>
                <a:latin typeface="Times New Roman" panose="02020603050405020304" pitchFamily="18" charset="0"/>
                <a:ea typeface="Arial Unicode MS"/>
              </a:rPr>
              <a:t> jak również poprzez poznanie historii osób, które kształtowały jej idee, głównie Czcigodnego Sługi Bożego Roberta Schumana.</a:t>
            </a:r>
            <a:r>
              <a:rPr lang="pl-PL" sz="2000" b="0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pl-PL" sz="1800" b="0" dirty="0">
                <a:effectLst/>
                <a:latin typeface="Times New Roman" panose="02020603050405020304" pitchFamily="18" charset="0"/>
                <a:ea typeface="Arial Unicode MS"/>
              </a:rPr>
              <a:t>Podróż pozwala rozszerzyć i pogłębić wiedzę przyswojona z książek</a:t>
            </a:r>
            <a:r>
              <a:rPr lang="pl-PL" sz="2000" b="0" dirty="0"/>
              <a:t>. </a:t>
            </a:r>
            <a:r>
              <a:rPr lang="pl-PL" sz="1800" b="0" dirty="0">
                <a:latin typeface="Times New Roman" panose="02020603050405020304" pitchFamily="18" charset="0"/>
              </a:rPr>
              <a:t>T</a:t>
            </a:r>
            <a:r>
              <a:rPr lang="pl-PL" sz="1800" b="0" dirty="0">
                <a:effectLst/>
                <a:latin typeface="Times New Roman" panose="02020603050405020304" pitchFamily="18" charset="0"/>
                <a:ea typeface="Arial Unicode MS"/>
              </a:rPr>
              <a:t>o również okazja poznania, zobaczenia historii innych narodów, które dzieliły z nami los, lub których doświadczenia różniły się od naszych, polskich, poznanie wartości jakimi się kierowały.</a:t>
            </a:r>
            <a:endParaRPr sz="2000" b="0" dirty="0"/>
          </a:p>
        </p:txBody>
      </p:sp>
      <p:sp>
        <p:nvSpPr>
          <p:cNvPr id="116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111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14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Prostokąt 6"/>
          <p:cNvSpPr txBox="1"/>
          <p:nvPr/>
        </p:nvSpPr>
        <p:spPr>
          <a:xfrm>
            <a:off x="244007" y="1767589"/>
            <a:ext cx="8717475" cy="3231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/>
            </a:lvl1pPr>
          </a:lstStyle>
          <a:p>
            <a:r>
              <a:rPr lang="pl-PL" sz="2800" i="1" dirty="0"/>
              <a:t>Robert Schuman jako polityk, prawnik i lider</a:t>
            </a:r>
            <a:endParaRPr lang="pl-PL" sz="2800" dirty="0"/>
          </a:p>
          <a:p>
            <a:endParaRPr lang="pl-PL" dirty="0"/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800" b="1" dirty="0">
                <a:effectLst/>
                <a:latin typeface="Times New Roman" panose="02020603050405020304" pitchFamily="18" charset="0"/>
                <a:ea typeface="Arial Unicode MS"/>
              </a:rPr>
              <a:t>Robert Schuman urodził się w Luksemburgu 29 czerwca 1886 roku</a:t>
            </a:r>
            <a:r>
              <a:rPr lang="pl-PL" sz="1800" dirty="0">
                <a:effectLst/>
                <a:latin typeface="Times New Roman" panose="02020603050405020304" pitchFamily="18" charset="0"/>
                <a:ea typeface="Arial Unicode MS"/>
              </a:rPr>
              <a:t> - </a:t>
            </a:r>
            <a:r>
              <a:rPr lang="pl-PL" sz="1800" b="0" dirty="0">
                <a:effectLst/>
                <a:latin typeface="Times New Roman" panose="02020603050405020304" pitchFamily="18" charset="0"/>
                <a:ea typeface="Arial Unicode MS"/>
              </a:rPr>
              <a:t>francuski polityk, mąż stanu, dwukrotny premier Francji, reformatorski minister finansów oraz minister spraw zagranicznych, będący jedną z kluczowych postaci w kształtowaniu powojennej Europy i stosunków transatlantyckich, uznawany za jednego z ojców Wspólnoty Europejskiej, Rady Europy i NATO. Pełnił również funkcję przewodniczącego Parlamentu Europejskiego.</a:t>
            </a:r>
            <a:r>
              <a:rPr lang="pl-PL" sz="1800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Arial Unicode MS"/>
              </a:rPr>
              <a:t>Poznanie Roberta Schumana od tej strony jest bardzo potrzebne, aby przedstawić go dzisiejszemu młodemu pokoleniu jako wzór do naśladowania, wzór pełnienia obowiązków publicznych</a:t>
            </a:r>
            <a:r>
              <a:rPr lang="pl-PL" sz="1800" dirty="0">
                <a:effectLst/>
                <a:latin typeface="Times New Roman" panose="02020603050405020304" pitchFamily="18" charset="0"/>
                <a:ea typeface="Arial Unicode MS"/>
              </a:rPr>
              <a:t>.</a:t>
            </a:r>
            <a:endParaRPr kumimoji="0" lang="pl-PL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6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</p:spTree>
    <p:extLst>
      <p:ext uri="{BB962C8B-B14F-4D97-AF65-F5344CB8AC3E}">
        <p14:creationId xmlns:p14="http://schemas.microsoft.com/office/powerpoint/2010/main" val="197875676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111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14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Prostokąt 6"/>
          <p:cNvSpPr txBox="1"/>
          <p:nvPr/>
        </p:nvSpPr>
        <p:spPr>
          <a:xfrm>
            <a:off x="244007" y="1767589"/>
            <a:ext cx="8717475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/>
            </a:lvl1pPr>
          </a:lstStyle>
          <a:p>
            <a:r>
              <a:rPr lang="pl-PL" sz="1800" b="1" dirty="0" err="1">
                <a:effectLst/>
                <a:latin typeface="Times New Roman" panose="02020603050405020304" pitchFamily="18" charset="0"/>
                <a:ea typeface="Arial Unicode MS"/>
              </a:rPr>
              <a:t>bowiązków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Arial Unicode MS"/>
              </a:rPr>
              <a:t> publicznych</a:t>
            </a:r>
            <a:r>
              <a:rPr lang="pl-PL" sz="1800" dirty="0">
                <a:effectLst/>
                <a:latin typeface="Times New Roman" panose="02020603050405020304" pitchFamily="18" charset="0"/>
                <a:ea typeface="Arial Unicode MS"/>
              </a:rPr>
              <a:t>.</a:t>
            </a:r>
            <a:endParaRPr kumimoji="0" lang="pl-PL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6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pic>
        <p:nvPicPr>
          <p:cNvPr id="2" name="Obraz 1" descr="ROBERT SCHUMAN">
            <a:extLst>
              <a:ext uri="{FF2B5EF4-FFF2-40B4-BE49-F238E27FC236}">
                <a16:creationId xmlns:a16="http://schemas.microsoft.com/office/drawing/2014/main" id="{63BE4F33-D1FE-F675-6D7F-5FA0D7E3CB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51" y="1811422"/>
            <a:ext cx="8183089" cy="4593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490994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111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14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Prostokąt 6"/>
          <p:cNvSpPr txBox="1"/>
          <p:nvPr/>
        </p:nvSpPr>
        <p:spPr>
          <a:xfrm>
            <a:off x="244007" y="1767589"/>
            <a:ext cx="8717475" cy="3514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/>
            </a:lvl1pPr>
          </a:lstStyle>
          <a:p>
            <a:pPr lvl="0">
              <a:lnSpc>
                <a:spcPct val="115000"/>
              </a:lnSpc>
            </a:pPr>
            <a:r>
              <a:rPr lang="pl-PL" sz="2800" b="1" i="1" dirty="0">
                <a:effectLst/>
                <a:ea typeface="Arial Unicode MS"/>
              </a:rPr>
              <a:t>Czcigodny Sługa Boży Robert Schumana jako osoba – jego charakter i duchowość </a:t>
            </a:r>
            <a:endParaRPr lang="pl-PL" sz="2800" i="1" dirty="0">
              <a:effectLst/>
              <a:ea typeface="Arial Unicode MS"/>
            </a:endParaRPr>
          </a:p>
          <a:p>
            <a:endParaRPr lang="pl-PL" dirty="0"/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800" b="1" dirty="0">
                <a:effectLst/>
                <a:latin typeface="Times New Roman" panose="02020603050405020304" pitchFamily="18" charset="0"/>
                <a:ea typeface="Arial Unicode MS"/>
              </a:rPr>
              <a:t>14 maja 2004 r. Kościół katolicki rozpoczął proces beatyfikacyjny Roberta Schumana</a:t>
            </a:r>
            <a:r>
              <a:rPr lang="pl-PL" sz="1800" dirty="0">
                <a:effectLst/>
                <a:latin typeface="Times New Roman" panose="02020603050405020304" pitchFamily="18" charset="0"/>
                <a:ea typeface="Arial Unicode MS"/>
              </a:rPr>
              <a:t>. </a:t>
            </a:r>
            <a:r>
              <a:rPr lang="pl-PL" sz="1800" b="0" dirty="0">
                <a:effectLst/>
                <a:latin typeface="Times New Roman" panose="02020603050405020304" pitchFamily="18" charset="0"/>
                <a:ea typeface="Arial Unicode MS"/>
              </a:rPr>
              <a:t>19 czerwca 2021 papież Franciszek podpisał dekret o heroiczność cnót i odtąd przysługuje mu tytuł Czcigodnego Sługi Bożego. Schuman łączył w sobie kilka (wydawałoby się wykluczających się) cech. Z jednej strony był zdystansowany i wręcz pełen rezerwy. Z drugiej, miał opinię człowieka nie zabiegającego o honory, zaszczyty i stanowiska. Podkreśla się, że nie przejawiał typowej dla wielu liderów politycznych hipokryzji moralnej. Obce było mu stosowanie nieczystych chwytów, stawiających rywali pod ścianą. </a:t>
            </a:r>
            <a:endParaRPr kumimoji="0" lang="pl-PL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6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</p:spTree>
    <p:extLst>
      <p:ext uri="{BB962C8B-B14F-4D97-AF65-F5344CB8AC3E}">
        <p14:creationId xmlns:p14="http://schemas.microsoft.com/office/powerpoint/2010/main" val="45276494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111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14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Prostokąt 6"/>
          <p:cNvSpPr txBox="1"/>
          <p:nvPr/>
        </p:nvSpPr>
        <p:spPr>
          <a:xfrm>
            <a:off x="244007" y="1767589"/>
            <a:ext cx="8717475" cy="3791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/>
            </a:lvl1pPr>
          </a:lstStyle>
          <a:p>
            <a:pPr lvl="0">
              <a:lnSpc>
                <a:spcPct val="115000"/>
              </a:lnSpc>
            </a:pPr>
            <a:r>
              <a:rPr lang="pl-PL" sz="2800" b="1" i="1" dirty="0">
                <a:effectLst/>
                <a:ea typeface="Arial Unicode MS"/>
              </a:rPr>
              <a:t>Wizja Roberta Schumana powojennej Europy jako Wspólnoty Narodów.</a:t>
            </a:r>
            <a:endParaRPr lang="pl-PL" sz="2800" i="1" dirty="0">
              <a:effectLst/>
              <a:ea typeface="Arial Unicode MS"/>
            </a:endParaRPr>
          </a:p>
          <a:p>
            <a:endParaRPr lang="pl-PL" dirty="0"/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800" b="1" dirty="0">
                <a:effectLst/>
                <a:latin typeface="Times New Roman" panose="02020603050405020304" pitchFamily="18" charset="0"/>
                <a:ea typeface="Arial Unicode MS"/>
              </a:rPr>
              <a:t>Robert Schuman podjął propozycję Jeana </a:t>
            </a:r>
            <a:r>
              <a:rPr lang="pl-PL" sz="1800" b="1" dirty="0" err="1">
                <a:effectLst/>
                <a:latin typeface="Times New Roman" panose="02020603050405020304" pitchFamily="18" charset="0"/>
                <a:ea typeface="Arial Unicode MS"/>
              </a:rPr>
              <a:t>Monneta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Arial Unicode MS"/>
              </a:rPr>
              <a:t> połączenia tych działów gospodarek Niemiec i Francji, które pobyły podstawą przemysłu zbrojeniowego, jak górnictwo i hutnictwo, </a:t>
            </a:r>
            <a:r>
              <a:rPr lang="pl-PL" sz="1800" b="0" dirty="0">
                <a:effectLst/>
                <a:latin typeface="Times New Roman" panose="02020603050405020304" pitchFamily="18" charset="0"/>
                <a:ea typeface="Arial Unicode MS"/>
              </a:rPr>
              <a:t>na zasadach partnerskich z Niemcami. Robert Schuman dostrzegł w tej propozycji szanse na, z jednej strony, kontrolowanie przemysłu niemieckiego, a z drugiej ustawienie Niemców w roli partnerskiej nie uwłaczającej godności narodu niemieckiego jak to było w przypadku warunków pokojowych zaproponowanych Niemcom przez Francje po pierwszej wojnie światowej. Jego wizja Wspólnoty Narodów Europy opierała się na wartościach chrześcijańskich.</a:t>
            </a:r>
            <a:endParaRPr kumimoji="0" lang="pl-PL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6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</p:spTree>
    <p:extLst>
      <p:ext uri="{BB962C8B-B14F-4D97-AF65-F5344CB8AC3E}">
        <p14:creationId xmlns:p14="http://schemas.microsoft.com/office/powerpoint/2010/main" val="357813477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111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14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Prostokąt 6"/>
          <p:cNvSpPr txBox="1"/>
          <p:nvPr/>
        </p:nvSpPr>
        <p:spPr>
          <a:xfrm>
            <a:off x="244007" y="1767589"/>
            <a:ext cx="8717475" cy="4505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/>
            </a:lvl1pPr>
          </a:lstStyle>
          <a:p>
            <a:pPr lvl="0">
              <a:lnSpc>
                <a:spcPct val="115000"/>
              </a:lnSpc>
            </a:pPr>
            <a:r>
              <a:rPr lang="pl-PL" sz="2800" b="1" i="1" dirty="0">
                <a:effectLst/>
                <a:ea typeface="Arial Unicode MS"/>
              </a:rPr>
              <a:t>Walory poznawcze Podróży - Zwiedzanie Europarlamentu w Strasburgu, zwiedzanie Trybunału Sprawiedliwości w Luksemburgu w celu poznania obecnego kształtu Unii Europejskiej</a:t>
            </a:r>
            <a:endParaRPr lang="pl-PL" sz="2800" i="1" dirty="0">
              <a:effectLst/>
              <a:ea typeface="Arial Unicode MS"/>
            </a:endParaRPr>
          </a:p>
          <a:p>
            <a:endParaRPr lang="pl-PL" dirty="0"/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800" dirty="0" err="1">
                <a:effectLst/>
                <a:latin typeface="Times New Roman" panose="02020603050405020304" pitchFamily="18" charset="0"/>
                <a:ea typeface="Arial Unicode MS"/>
              </a:rPr>
              <a:t>Altiero</a:t>
            </a:r>
            <a:r>
              <a:rPr lang="pl-PL" sz="1800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Arial Unicode MS"/>
              </a:rPr>
              <a:t>Spinelli</a:t>
            </a:r>
            <a:r>
              <a:rPr lang="pl-PL" sz="1800" dirty="0">
                <a:effectLst/>
                <a:latin typeface="Times New Roman" panose="02020603050405020304" pitchFamily="18" charset="0"/>
                <a:ea typeface="Arial Unicode MS"/>
              </a:rPr>
              <a:t> to włoski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Arial Unicode MS"/>
              </a:rPr>
              <a:t>neomarksista</a:t>
            </a:r>
            <a:r>
              <a:rPr lang="pl-PL" sz="1800" dirty="0">
                <a:effectLst/>
                <a:latin typeface="Times New Roman" panose="02020603050405020304" pitchFamily="18" charset="0"/>
                <a:ea typeface="Arial Unicode MS"/>
              </a:rPr>
              <a:t>, </a:t>
            </a:r>
            <a:r>
              <a:rPr lang="pl-PL" sz="1800" b="0" dirty="0">
                <a:effectLst/>
                <a:latin typeface="Times New Roman" panose="02020603050405020304" pitchFamily="18" charset="0"/>
                <a:ea typeface="Arial Unicode MS"/>
              </a:rPr>
              <a:t>który w czasie drugiej wojny światowej, uwięziony na wyspie Ventotene napisał swój Manifest. </a:t>
            </a:r>
            <a:r>
              <a:rPr lang="pl-PL" sz="1800" b="0" dirty="0" err="1">
                <a:effectLst/>
                <a:latin typeface="Times New Roman" panose="02020603050405020304" pitchFamily="18" charset="0"/>
                <a:ea typeface="Arial Unicode MS"/>
              </a:rPr>
              <a:t>Altiero</a:t>
            </a:r>
            <a:r>
              <a:rPr lang="pl-PL" sz="1800" b="0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pl-PL" sz="1800" b="0" dirty="0" err="1">
                <a:effectLst/>
                <a:latin typeface="Times New Roman" panose="02020603050405020304" pitchFamily="18" charset="0"/>
                <a:ea typeface="Arial Unicode MS"/>
              </a:rPr>
              <a:t>Spinelli</a:t>
            </a:r>
            <a:r>
              <a:rPr lang="pl-PL" sz="1800" b="0" dirty="0">
                <a:effectLst/>
                <a:latin typeface="Times New Roman" panose="02020603050405020304" pitchFamily="18" charset="0"/>
                <a:ea typeface="Arial Unicode MS"/>
              </a:rPr>
              <a:t> w latach siedemdziesiątych bardzo dużo angażował się w jednoczenie Europy na modłę lewicową. </a:t>
            </a:r>
            <a:r>
              <a:rPr lang="pl-PL" sz="1800" b="0" dirty="0" err="1">
                <a:effectLst/>
                <a:latin typeface="Times New Roman" panose="02020603050405020304" pitchFamily="18" charset="0"/>
                <a:ea typeface="Arial Unicode MS"/>
              </a:rPr>
              <a:t>Spinelli</a:t>
            </a:r>
            <a:r>
              <a:rPr lang="pl-PL" sz="1800" b="0" dirty="0">
                <a:effectLst/>
                <a:latin typeface="Times New Roman" panose="02020603050405020304" pitchFamily="18" charset="0"/>
                <a:ea typeface="Arial Unicode MS"/>
              </a:rPr>
              <a:t> zmarł w 1986 roku, ale już w 1992 traktatem z </a:t>
            </a:r>
            <a:r>
              <a:rPr lang="pl-PL" sz="1800" b="0" dirty="0" err="1">
                <a:effectLst/>
                <a:latin typeface="Times New Roman" panose="02020603050405020304" pitchFamily="18" charset="0"/>
                <a:ea typeface="Arial Unicode MS"/>
              </a:rPr>
              <a:t>Mastricht</a:t>
            </a:r>
            <a:r>
              <a:rPr lang="pl-PL" sz="1800" b="0" dirty="0">
                <a:effectLst/>
                <a:latin typeface="Times New Roman" panose="02020603050405020304" pitchFamily="18" charset="0"/>
                <a:ea typeface="Arial Unicode MS"/>
              </a:rPr>
              <a:t> została powołana do życia Unia Europejska, która była realizacją jego wizji zjednoczonej Europy. Do traktatu z </a:t>
            </a:r>
            <a:r>
              <a:rPr lang="pl-PL" sz="1800" b="0" dirty="0" err="1">
                <a:effectLst/>
                <a:latin typeface="Times New Roman" panose="02020603050405020304" pitchFamily="18" charset="0"/>
                <a:ea typeface="Arial Unicode MS"/>
              </a:rPr>
              <a:t>Mastricht</a:t>
            </a:r>
            <a:r>
              <a:rPr lang="pl-PL" sz="1800" b="0" dirty="0">
                <a:effectLst/>
                <a:latin typeface="Times New Roman" panose="02020603050405020304" pitchFamily="18" charset="0"/>
                <a:ea typeface="Arial Unicode MS"/>
              </a:rPr>
              <a:t> został dołączony właśnie Manifest z Ventotene jako teoretyczna podbudowa ideologiczna kierunku w jakim ma zdążać Unia Europejska czyli do superpaństwa. </a:t>
            </a:r>
            <a:endParaRPr kumimoji="0" lang="pl-PL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6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</p:spTree>
    <p:extLst>
      <p:ext uri="{BB962C8B-B14F-4D97-AF65-F5344CB8AC3E}">
        <p14:creationId xmlns:p14="http://schemas.microsoft.com/office/powerpoint/2010/main" val="164588930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111" name="5Fjs5-VIF_GCj3osYZcrcCaZ9iAVvymMCkLrSmK9cNCvlMLGllgwWEYfoRzScQw7hq1-gduxZpJoO4ywWtS_PJiXP4l6YqMMC2mOWC3bTMCyc_XeqTHxcko3C-3FYuWwXJ9bJOSc_RvD2eZdfvIX4Q.jpg" descr="5Fjs5-VIF_GCj3osYZcrcCaZ9iAVvymMCkLrSmK9cNCvlMLGllgwWEYfoRzScQw7hq1-gduxZpJoO4ywWtS_PJiXP4l6YqMMC2mOWC3bTMCyc_XeqTHxcko3C-3FYuWwXJ9bJOSc_RvD2eZdfvIX4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90" y="218455"/>
            <a:ext cx="913248" cy="913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Bz7Fx_E-aEwGjqpzWH4_7_QxhRGkVS-qqcBIGbSEBB8vKnNLm80a1gD9nOze4sKS3dxGncFv0zNenyEiZiVGadD0I9d0Wbc6dkMIvF4S6xg3ue8bFsQB6cuFFvuPSE1Yc5hivUn3YKCiCrPEtGTykw.jpg" descr="Bz7Fx_E-aEwGjqpzWH4_7_QxhRGkVS-qqcBIGbSEBB8vKnNLm80a1gD9nOze4sKS3dxGncFv0zNenyEiZiVGadD0I9d0Wbc6dkMIvF4S6xg3ue8bFsQB6cuFFvuPSE1Yc5hivUn3YKCiCrPEtGTy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1" y="218455"/>
            <a:ext cx="913247" cy="913247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Animatorzy Wizerunku Polski w Europie"/>
          <p:cNvSpPr txBox="1"/>
          <p:nvPr/>
        </p:nvSpPr>
        <p:spPr>
          <a:xfrm>
            <a:off x="1287728" y="29916"/>
            <a:ext cx="6568542" cy="1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ts val="7000"/>
              </a:lnSpc>
              <a:defRPr sz="2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                                                                    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lnSpc>
                <a:spcPts val="5900"/>
              </a:lnSpc>
              <a:defRPr sz="20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Animatorzy Wizerunku Polski w Europie</a:t>
            </a:r>
          </a:p>
        </p:txBody>
      </p:sp>
      <p:sp>
        <p:nvSpPr>
          <p:cNvPr id="114" name="Schemat blokowy: proces 11"/>
          <p:cNvSpPr/>
          <p:nvPr/>
        </p:nvSpPr>
        <p:spPr>
          <a:xfrm>
            <a:off x="1496587" y="881071"/>
            <a:ext cx="6212316" cy="44748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Prostokąt 6"/>
          <p:cNvSpPr txBox="1"/>
          <p:nvPr/>
        </p:nvSpPr>
        <p:spPr>
          <a:xfrm>
            <a:off x="244007" y="1767589"/>
            <a:ext cx="8717475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/>
            </a:lvl1pPr>
          </a:lstStyle>
          <a:p>
            <a:endParaRPr lang="pl-PL" sz="2800" dirty="0"/>
          </a:p>
        </p:txBody>
      </p:sp>
      <p:sp>
        <p:nvSpPr>
          <p:cNvPr id="116" name="www.awpe.pl…"/>
          <p:cNvSpPr txBox="1"/>
          <p:nvPr/>
        </p:nvSpPr>
        <p:spPr>
          <a:xfrm>
            <a:off x="664979" y="6309995"/>
            <a:ext cx="7814041" cy="45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3200"/>
              </a:lnSpc>
              <a:defRPr sz="1300" b="1">
                <a:uFill>
                  <a:solidFill>
                    <a:srgbClr val="000000"/>
                  </a:solidFill>
                </a:uFill>
              </a:defRPr>
            </a:pPr>
            <a:r>
              <a:t>www.IMSchuman.com	                                    </a:t>
            </a:r>
            <a:r>
              <a:rPr>
                <a:uFillTx/>
              </a:rPr>
              <a:t>   www.awpe.pl    </a:t>
            </a:r>
            <a:r>
              <a:t>                        AWPE@IMSchuman.com</a:t>
            </a:r>
          </a:p>
        </p:txBody>
      </p:sp>
      <p:pic>
        <p:nvPicPr>
          <p:cNvPr id="3" name="Obraz 2" descr="Obraz zawierający niebo, zewnętrzne, droga, wieża">
            <a:extLst>
              <a:ext uri="{FF2B5EF4-FFF2-40B4-BE49-F238E27FC236}">
                <a16:creationId xmlns:a16="http://schemas.microsoft.com/office/drawing/2014/main" id="{D5B734B0-B8B3-EAFB-F00F-DC4967BF5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69" y="1666224"/>
            <a:ext cx="714375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890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1707</Words>
  <Application>Microsoft Office PowerPoint</Application>
  <PresentationFormat>Pokaz na ekranie (4:3)</PresentationFormat>
  <Paragraphs>167</Paragraphs>
  <Slides>29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</vt:lpstr>
      <vt:lpstr>Times New Roman</vt:lpstr>
      <vt:lpstr>Times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Ryszard Krzyżkowski</dc:creator>
  <cp:lastModifiedBy>Ryszard Krzyżkowski</cp:lastModifiedBy>
  <cp:revision>32</cp:revision>
  <dcterms:modified xsi:type="dcterms:W3CDTF">2022-09-01T21:11:46Z</dcterms:modified>
</cp:coreProperties>
</file>