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style1.xml" ContentType="application/vnd.ms-office.chartstyle+xml"/>
  <Override PartName="/ppt/charts/chart2.xml" ContentType="application/vnd.openxmlformats-officedocument.drawingml.chart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4"/>
  </p:notesMasterIdLst>
  <p:sldIdLst>
    <p:sldId id="256" r:id="rId2"/>
    <p:sldId id="258" r:id="rId3"/>
    <p:sldId id="259" r:id="rId4"/>
    <p:sldId id="261" r:id="rId5"/>
    <p:sldId id="289" r:id="rId6"/>
    <p:sldId id="260" r:id="rId7"/>
    <p:sldId id="263" r:id="rId8"/>
    <p:sldId id="266" r:id="rId9"/>
    <p:sldId id="268" r:id="rId10"/>
    <p:sldId id="265" r:id="rId11"/>
    <p:sldId id="288" r:id="rId12"/>
    <p:sldId id="267" r:id="rId13"/>
    <p:sldId id="264" r:id="rId14"/>
    <p:sldId id="275" r:id="rId15"/>
    <p:sldId id="273" r:id="rId16"/>
    <p:sldId id="274" r:id="rId17"/>
    <p:sldId id="271" r:id="rId18"/>
    <p:sldId id="277" r:id="rId19"/>
    <p:sldId id="278" r:id="rId20"/>
    <p:sldId id="279" r:id="rId21"/>
    <p:sldId id="272" r:id="rId22"/>
    <p:sldId id="284" r:id="rId23"/>
    <p:sldId id="283" r:id="rId24"/>
    <p:sldId id="281" r:id="rId25"/>
    <p:sldId id="286" r:id="rId26"/>
    <p:sldId id="280" r:id="rId27"/>
    <p:sldId id="285" r:id="rId28"/>
    <p:sldId id="282" r:id="rId29"/>
    <p:sldId id="287" r:id="rId30"/>
    <p:sldId id="290" r:id="rId31"/>
    <p:sldId id="291" r:id="rId32"/>
    <p:sldId id="270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wina Hopej" initials="MH" lastIdx="1" clrIdx="0">
    <p:extLst>
      <p:ext uri="{19B8F6BF-5375-455C-9EA6-DF929625EA0E}">
        <p15:presenceInfo xmlns:p15="http://schemas.microsoft.com/office/powerpoint/2012/main" userId="Malwina Hope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4884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data_1670189338!$D$3</c:f>
              <c:strCache>
                <c:ptCount val="1"/>
                <c:pt idx="0">
                  <c:v>zdecydowanie/zgadzam się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data_1670189338!$A$4:$A$14</c:f>
              <c:strCache>
                <c:ptCount val="11"/>
                <c:pt idx="0">
                  <c:v>kraj atrakcyjny turystycznie</c:v>
                </c:pt>
                <c:pt idx="1">
                  <c:v>gospodarka dobrze się rozwija</c:v>
                </c:pt>
                <c:pt idx="2">
                  <c:v>funkcjonuje demokratyczny system rządów</c:v>
                </c:pt>
                <c:pt idx="3">
                  <c:v>respektuje się swobody obywatelskie</c:v>
                </c:pt>
                <c:pt idx="4">
                  <c:v>istnieje dobra organizacja pracy</c:v>
                </c:pt>
                <c:pt idx="5">
                  <c:v>inwestycje są opłacalne</c:v>
                </c:pt>
                <c:pt idx="6">
                  <c:v>prawa mniejszości narodowych i etnicznych są respektowane</c:v>
                </c:pt>
                <c:pt idx="7">
                  <c:v>media mogą otwarcie krytykować rząd</c:v>
                </c:pt>
                <c:pt idx="8">
                  <c:v>panuje korupcja</c:v>
                </c:pt>
                <c:pt idx="9">
                  <c:v>biurokracja utrudnia załatwienie najprostszych spraw</c:v>
                </c:pt>
                <c:pt idx="10">
                  <c:v>cudzoziemcy są źle traktowani</c:v>
                </c:pt>
              </c:strCache>
            </c:strRef>
          </c:cat>
          <c:val>
            <c:numRef>
              <c:f>data_1670189338!$D$4:$D$14</c:f>
              <c:numCache>
                <c:formatCode>General</c:formatCode>
                <c:ptCount val="11"/>
                <c:pt idx="0">
                  <c:v>50</c:v>
                </c:pt>
                <c:pt idx="1">
                  <c:v>37</c:v>
                </c:pt>
                <c:pt idx="2">
                  <c:v>33</c:v>
                </c:pt>
                <c:pt idx="3">
                  <c:v>30</c:v>
                </c:pt>
                <c:pt idx="4">
                  <c:v>29</c:v>
                </c:pt>
                <c:pt idx="5">
                  <c:v>26</c:v>
                </c:pt>
                <c:pt idx="6">
                  <c:v>25</c:v>
                </c:pt>
                <c:pt idx="7">
                  <c:v>16</c:v>
                </c:pt>
                <c:pt idx="8">
                  <c:v>35</c:v>
                </c:pt>
                <c:pt idx="9">
                  <c:v>27</c:v>
                </c:pt>
                <c:pt idx="1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9C-46EB-9F76-81B494B6D136}"/>
            </c:ext>
          </c:extLst>
        </c:ser>
        <c:ser>
          <c:idx val="1"/>
          <c:order val="1"/>
          <c:tx>
            <c:strRef>
              <c:f>data_1670189338!$E$3</c:f>
              <c:strCache>
                <c:ptCount val="1"/>
                <c:pt idx="0">
                  <c:v>brak opinii (+/-)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data_1670189338!$A$4:$A$14</c:f>
              <c:strCache>
                <c:ptCount val="11"/>
                <c:pt idx="0">
                  <c:v>kraj atrakcyjny turystycznie</c:v>
                </c:pt>
                <c:pt idx="1">
                  <c:v>gospodarka dobrze się rozwija</c:v>
                </c:pt>
                <c:pt idx="2">
                  <c:v>funkcjonuje demokratyczny system rządów</c:v>
                </c:pt>
                <c:pt idx="3">
                  <c:v>respektuje się swobody obywatelskie</c:v>
                </c:pt>
                <c:pt idx="4">
                  <c:v>istnieje dobra organizacja pracy</c:v>
                </c:pt>
                <c:pt idx="5">
                  <c:v>inwestycje są opłacalne</c:v>
                </c:pt>
                <c:pt idx="6">
                  <c:v>prawa mniejszości narodowych i etnicznych są respektowane</c:v>
                </c:pt>
                <c:pt idx="7">
                  <c:v>media mogą otwarcie krytykować rząd</c:v>
                </c:pt>
                <c:pt idx="8">
                  <c:v>panuje korupcja</c:v>
                </c:pt>
                <c:pt idx="9">
                  <c:v>biurokracja utrudnia załatwienie najprostszych spraw</c:v>
                </c:pt>
                <c:pt idx="10">
                  <c:v>cudzoziemcy są źle traktowani</c:v>
                </c:pt>
              </c:strCache>
            </c:strRef>
          </c:cat>
          <c:val>
            <c:numRef>
              <c:f>data_1670189338!$E$4:$E$14</c:f>
              <c:numCache>
                <c:formatCode>General</c:formatCode>
                <c:ptCount val="11"/>
                <c:pt idx="0">
                  <c:v>27</c:v>
                </c:pt>
                <c:pt idx="1">
                  <c:v>34</c:v>
                </c:pt>
                <c:pt idx="2">
                  <c:v>30</c:v>
                </c:pt>
                <c:pt idx="3">
                  <c:v>30</c:v>
                </c:pt>
                <c:pt idx="4">
                  <c:v>37</c:v>
                </c:pt>
                <c:pt idx="5">
                  <c:v>35</c:v>
                </c:pt>
                <c:pt idx="6">
                  <c:v>29</c:v>
                </c:pt>
                <c:pt idx="7">
                  <c:v>27</c:v>
                </c:pt>
                <c:pt idx="8">
                  <c:v>30</c:v>
                </c:pt>
                <c:pt idx="9">
                  <c:v>33</c:v>
                </c:pt>
                <c:pt idx="1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9C-46EB-9F76-81B494B6D136}"/>
            </c:ext>
          </c:extLst>
        </c:ser>
        <c:ser>
          <c:idx val="2"/>
          <c:order val="2"/>
          <c:tx>
            <c:strRef>
              <c:f>data_1670189338!$F$3</c:f>
              <c:strCache>
                <c:ptCount val="1"/>
                <c:pt idx="0">
                  <c:v>nie wiem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data_1670189338!$A$4:$A$14</c:f>
              <c:strCache>
                <c:ptCount val="11"/>
                <c:pt idx="0">
                  <c:v>kraj atrakcyjny turystycznie</c:v>
                </c:pt>
                <c:pt idx="1">
                  <c:v>gospodarka dobrze się rozwija</c:v>
                </c:pt>
                <c:pt idx="2">
                  <c:v>funkcjonuje demokratyczny system rządów</c:v>
                </c:pt>
                <c:pt idx="3">
                  <c:v>respektuje się swobody obywatelskie</c:v>
                </c:pt>
                <c:pt idx="4">
                  <c:v>istnieje dobra organizacja pracy</c:v>
                </c:pt>
                <c:pt idx="5">
                  <c:v>inwestycje są opłacalne</c:v>
                </c:pt>
                <c:pt idx="6">
                  <c:v>prawa mniejszości narodowych i etnicznych są respektowane</c:v>
                </c:pt>
                <c:pt idx="7">
                  <c:v>media mogą otwarcie krytykować rząd</c:v>
                </c:pt>
                <c:pt idx="8">
                  <c:v>panuje korupcja</c:v>
                </c:pt>
                <c:pt idx="9">
                  <c:v>biurokracja utrudnia załatwienie najprostszych spraw</c:v>
                </c:pt>
                <c:pt idx="10">
                  <c:v>cudzoziemcy są źle traktowani</c:v>
                </c:pt>
              </c:strCache>
            </c:strRef>
          </c:cat>
          <c:val>
            <c:numRef>
              <c:f>data_1670189338!$F$4:$F$14</c:f>
              <c:numCache>
                <c:formatCode>General</c:formatCode>
                <c:ptCount val="11"/>
                <c:pt idx="0">
                  <c:v>9</c:v>
                </c:pt>
                <c:pt idx="1">
                  <c:v>13</c:v>
                </c:pt>
                <c:pt idx="2">
                  <c:v>12</c:v>
                </c:pt>
                <c:pt idx="3">
                  <c:v>12</c:v>
                </c:pt>
                <c:pt idx="4">
                  <c:v>15</c:v>
                </c:pt>
                <c:pt idx="5">
                  <c:v>19</c:v>
                </c:pt>
                <c:pt idx="6">
                  <c:v>16</c:v>
                </c:pt>
                <c:pt idx="7">
                  <c:v>14</c:v>
                </c:pt>
                <c:pt idx="8">
                  <c:v>13</c:v>
                </c:pt>
                <c:pt idx="9">
                  <c:v>20</c:v>
                </c:pt>
                <c:pt idx="1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9C-46EB-9F76-81B494B6D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5910808"/>
        <c:axId val="475907856"/>
      </c:barChart>
      <c:catAx>
        <c:axId val="475910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5907856"/>
        <c:crosses val="autoZero"/>
        <c:auto val="1"/>
        <c:lblAlgn val="ctr"/>
        <c:lblOffset val="100"/>
        <c:noMultiLvlLbl val="0"/>
      </c:catAx>
      <c:valAx>
        <c:axId val="47590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5910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data_1670190636!$B$3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data_1670190636!$A$4:$A$11</c:f>
              <c:strCache>
                <c:ptCount val="8"/>
                <c:pt idx="0">
                  <c:v>turystyka, kultura</c:v>
                </c:pt>
                <c:pt idx="1">
                  <c:v>kraj</c:v>
                </c:pt>
                <c:pt idx="2">
                  <c:v>cechy charakteru</c:v>
                </c:pt>
                <c:pt idx="3">
                  <c:v>polityka i wzajemne relacje</c:v>
                </c:pt>
                <c:pt idx="4">
                  <c:v>rynek pracy</c:v>
                </c:pt>
                <c:pt idx="5">
                  <c:v>dobrobyt - bieda</c:v>
                </c:pt>
                <c:pt idx="6">
                  <c:v>kraj nieporządku</c:v>
                </c:pt>
                <c:pt idx="7">
                  <c:v>historia</c:v>
                </c:pt>
              </c:strCache>
            </c:strRef>
          </c:cat>
          <c:val>
            <c:numRef>
              <c:f>data_1670190636!$B$4:$B$11</c:f>
              <c:numCache>
                <c:formatCode>General</c:formatCode>
                <c:ptCount val="8"/>
                <c:pt idx="0">
                  <c:v>23</c:v>
                </c:pt>
                <c:pt idx="1">
                  <c:v>16</c:v>
                </c:pt>
                <c:pt idx="2">
                  <c:v>6</c:v>
                </c:pt>
                <c:pt idx="3">
                  <c:v>15</c:v>
                </c:pt>
                <c:pt idx="4">
                  <c:v>9</c:v>
                </c:pt>
                <c:pt idx="5">
                  <c:v>7</c:v>
                </c:pt>
                <c:pt idx="6">
                  <c:v>11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ED-4B06-972B-B65C4AE943A3}"/>
            </c:ext>
          </c:extLst>
        </c:ser>
        <c:ser>
          <c:idx val="1"/>
          <c:order val="1"/>
          <c:tx>
            <c:strRef>
              <c:f>data_1670190636!$C$3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data_1670190636!$A$4:$A$11</c:f>
              <c:strCache>
                <c:ptCount val="8"/>
                <c:pt idx="0">
                  <c:v>turystyka, kultura</c:v>
                </c:pt>
                <c:pt idx="1">
                  <c:v>kraj</c:v>
                </c:pt>
                <c:pt idx="2">
                  <c:v>cechy charakteru</c:v>
                </c:pt>
                <c:pt idx="3">
                  <c:v>polityka i wzajemne relacje</c:v>
                </c:pt>
                <c:pt idx="4">
                  <c:v>rynek pracy</c:v>
                </c:pt>
                <c:pt idx="5">
                  <c:v>dobrobyt - bieda</c:v>
                </c:pt>
                <c:pt idx="6">
                  <c:v>kraj nieporządku</c:v>
                </c:pt>
                <c:pt idx="7">
                  <c:v>historia</c:v>
                </c:pt>
              </c:strCache>
            </c:strRef>
          </c:cat>
          <c:val>
            <c:numRef>
              <c:f>data_1670190636!$C$4:$C$11</c:f>
              <c:numCache>
                <c:formatCode>General</c:formatCode>
                <c:ptCount val="8"/>
                <c:pt idx="0">
                  <c:v>23</c:v>
                </c:pt>
                <c:pt idx="1">
                  <c:v>20</c:v>
                </c:pt>
                <c:pt idx="2">
                  <c:v>10</c:v>
                </c:pt>
                <c:pt idx="3">
                  <c:v>9</c:v>
                </c:pt>
                <c:pt idx="4">
                  <c:v>9</c:v>
                </c:pt>
                <c:pt idx="5">
                  <c:v>8</c:v>
                </c:pt>
                <c:pt idx="6">
                  <c:v>8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ED-4B06-972B-B65C4AE943A3}"/>
            </c:ext>
          </c:extLst>
        </c:ser>
        <c:ser>
          <c:idx val="2"/>
          <c:order val="2"/>
          <c:tx>
            <c:strRef>
              <c:f>data_1670190636!$D$3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data_1670190636!$A$4:$A$11</c:f>
              <c:strCache>
                <c:ptCount val="8"/>
                <c:pt idx="0">
                  <c:v>turystyka, kultura</c:v>
                </c:pt>
                <c:pt idx="1">
                  <c:v>kraj</c:v>
                </c:pt>
                <c:pt idx="2">
                  <c:v>cechy charakteru</c:v>
                </c:pt>
                <c:pt idx="3">
                  <c:v>polityka i wzajemne relacje</c:v>
                </c:pt>
                <c:pt idx="4">
                  <c:v>rynek pracy</c:v>
                </c:pt>
                <c:pt idx="5">
                  <c:v>dobrobyt - bieda</c:v>
                </c:pt>
                <c:pt idx="6">
                  <c:v>kraj nieporządku</c:v>
                </c:pt>
                <c:pt idx="7">
                  <c:v>historia</c:v>
                </c:pt>
              </c:strCache>
            </c:strRef>
          </c:cat>
          <c:val>
            <c:numRef>
              <c:f>data_1670190636!$D$4:$D$11</c:f>
              <c:numCache>
                <c:formatCode>General</c:formatCode>
                <c:ptCount val="8"/>
                <c:pt idx="0">
                  <c:v>29</c:v>
                </c:pt>
                <c:pt idx="1">
                  <c:v>21</c:v>
                </c:pt>
                <c:pt idx="2">
                  <c:v>12</c:v>
                </c:pt>
                <c:pt idx="3">
                  <c:v>7</c:v>
                </c:pt>
                <c:pt idx="4">
                  <c:v>10</c:v>
                </c:pt>
                <c:pt idx="5">
                  <c:v>8</c:v>
                </c:pt>
                <c:pt idx="6">
                  <c:v>4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ED-4B06-972B-B65C4AE94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7457584"/>
        <c:axId val="475712352"/>
      </c:barChart>
      <c:catAx>
        <c:axId val="38745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5712352"/>
        <c:crosses val="autoZero"/>
        <c:auto val="1"/>
        <c:lblAlgn val="ctr"/>
        <c:lblOffset val="100"/>
        <c:noMultiLvlLbl val="0"/>
      </c:catAx>
      <c:valAx>
        <c:axId val="47571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745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838849388234627"/>
          <c:y val="0.9191261766495995"/>
          <c:w val="0.19252721961436808"/>
          <c:h val="8.08738233504004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7153B-BF6F-42AB-8090-11CBD357F7B4}" type="datetimeFigureOut">
              <a:rPr lang="pl-PL" smtClean="0"/>
              <a:t>12.12.2022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A8381-ADD2-44BA-9707-45561FAFB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8752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4B62-0479-4E5C-870E-C5DE3F759E11}" type="datetime1">
              <a:rPr lang="pl-PL" smtClean="0"/>
              <a:t>12.12.2022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9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DAA4-34B6-4A5C-AADF-92269850CE95}" type="datetime1">
              <a:rPr lang="pl-PL" smtClean="0"/>
              <a:t>12.12.2022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350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6FFD-761B-4266-8D02-3309986CA088}" type="datetime1">
              <a:rPr lang="pl-PL" smtClean="0"/>
              <a:t>12.12.2022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341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E40F7-E274-4856-A2EA-838F5072E92A}" type="datetime1">
              <a:rPr lang="pl-PL" smtClean="0"/>
              <a:t>12.12.2022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76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BF08-311B-4C87-B1BB-41CAA45814CA}" type="datetime1">
              <a:rPr lang="pl-PL" smtClean="0"/>
              <a:t>12.12.2022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77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EB76-BDE6-476D-9C75-9535FD27CB5D}" type="datetime1">
              <a:rPr lang="pl-PL" smtClean="0"/>
              <a:t>12.12.2022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477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C8EB-8C2D-4A22-AAC6-0D6ACDE94B21}" type="datetime1">
              <a:rPr lang="pl-PL" smtClean="0"/>
              <a:t>12.12.2022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307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1B1-916A-4735-9A11-8D99A94F0771}" type="datetime1">
              <a:rPr lang="pl-PL" smtClean="0"/>
              <a:t>12.12.2022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75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7839-D99A-4F75-B34C-DD5EC480998D}" type="datetime1">
              <a:rPr lang="pl-PL" smtClean="0"/>
              <a:t>12.12.2022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2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5BC4FF6-E432-47EC-A827-E5281993598F}" type="datetime1">
              <a:rPr lang="pl-PL" smtClean="0"/>
              <a:t>12.12.2022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90F175-97D6-424D-91B2-263601D96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640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8ECD-B8EC-4926-B43F-46D1CDE41CD5}" type="datetime1">
              <a:rPr lang="pl-PL" smtClean="0"/>
              <a:t>12.12.2022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730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A2DB8D-7CB9-40F1-820D-6A5CAE6DE351}" type="datetime1">
              <a:rPr lang="pl-PL" smtClean="0"/>
              <a:t>12.12.2022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790F175-97D6-424D-91B2-263601D963C0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07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dyplomacja/polska-w-twoim-dom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sejm.gov.pl/Sejm8.nsf/InterpelacjaTresc.xsp?key=B95JVM&amp;view=2" TargetMode="External"/><Relationship Id="rId3" Type="http://schemas.openxmlformats.org/officeDocument/2006/relationships/hyperlink" Target="https://przystanekhistoria.pl/pa2/biblioteka-cyfrowa" TargetMode="External"/><Relationship Id="rId7" Type="http://schemas.openxmlformats.org/officeDocument/2006/relationships/hyperlink" Target="https://www.barometr-polska-niemcy.pl/" TargetMode="External"/><Relationship Id="rId2" Type="http://schemas.openxmlformats.org/officeDocument/2006/relationships/hyperlink" Target="https://www.gov.pl/web/dyplomacja/polska-w-twoim-dom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ot.gov.pl/pl/dane-i-wiedza/dane-i-wiedza/badania-i-analizy" TargetMode="External"/><Relationship Id="rId5" Type="http://schemas.openxmlformats.org/officeDocument/2006/relationships/hyperlink" Target="https://www.gov.pl/web/dyplomacja/instytuty-polskie" TargetMode="External"/><Relationship Id="rId10" Type="http://schemas.openxmlformats.org/officeDocument/2006/relationships/hyperlink" Target="https://ptg.edu.pl/olimpiada" TargetMode="External"/><Relationship Id="rId4" Type="http://schemas.openxmlformats.org/officeDocument/2006/relationships/hyperlink" Target="https://historiadlapolonii.pl/" TargetMode="External"/><Relationship Id="rId9" Type="http://schemas.openxmlformats.org/officeDocument/2006/relationships/hyperlink" Target="http://tsyg.eu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t.gov.pl/attachments/article/1804/Obcokrajowcy%20o%20Polsce%20202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C43334-5727-5C93-68A8-C9C2A0ACE3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6000" b="1" dirty="0">
                <a:solidFill>
                  <a:schemeClr val="tx1"/>
                </a:solidFill>
              </a:rPr>
              <a:t>Budowanie marki narodowej </a:t>
            </a:r>
            <a:br>
              <a:rPr lang="pl-PL" sz="6000" b="1" dirty="0">
                <a:solidFill>
                  <a:schemeClr val="tx1"/>
                </a:solidFill>
              </a:rPr>
            </a:br>
            <a:r>
              <a:rPr lang="pl-PL" sz="6000" b="1" dirty="0">
                <a:solidFill>
                  <a:schemeClr val="tx1"/>
                </a:solidFill>
              </a:rPr>
              <a:t>w wykonaniu Animatorów Wizerunku Polski w Europie</a:t>
            </a: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6C900A95-BA46-5AF3-6B8E-A752D263AA64}"/>
              </a:ext>
            </a:extLst>
          </p:cNvPr>
          <p:cNvSpPr txBox="1">
            <a:spLocks/>
          </p:cNvSpPr>
          <p:nvPr/>
        </p:nvSpPr>
        <p:spPr>
          <a:xfrm>
            <a:off x="1195088" y="4679954"/>
            <a:ext cx="7116398" cy="12407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l-PL" sz="2800" dirty="0">
                <a:solidFill>
                  <a:schemeClr val="tx1"/>
                </a:solidFill>
              </a:rPr>
              <a:t>mgr Malwina Hopej</a:t>
            </a:r>
          </a:p>
          <a:p>
            <a:pPr>
              <a:lnSpc>
                <a:spcPct val="100000"/>
              </a:lnSpc>
            </a:pPr>
            <a:r>
              <a:rPr lang="pl-PL" sz="2400" dirty="0">
                <a:solidFill>
                  <a:schemeClr val="tx1"/>
                </a:solidFill>
              </a:rPr>
              <a:t>Instytut Nauk o Informacji i Mediach</a:t>
            </a:r>
          </a:p>
          <a:p>
            <a:pPr>
              <a:lnSpc>
                <a:spcPct val="100000"/>
              </a:lnSpc>
            </a:pPr>
            <a:r>
              <a:rPr lang="pl-PL" sz="2400" dirty="0">
                <a:solidFill>
                  <a:schemeClr val="tx1"/>
                </a:solidFill>
              </a:rPr>
              <a:t>Uniwersytetu Wrocławskiego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9E922C38-3BF6-534E-7128-03FF4857671D}"/>
              </a:ext>
            </a:extLst>
          </p:cNvPr>
          <p:cNvSpPr txBox="1"/>
          <p:nvPr/>
        </p:nvSpPr>
        <p:spPr>
          <a:xfrm>
            <a:off x="516833" y="6414053"/>
            <a:ext cx="10919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10 grudzień 2022 - </a:t>
            </a:r>
            <a:r>
              <a:rPr lang="pl-PL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Animatorzy Wizerunku Polski w Europie; </a:t>
            </a:r>
            <a:r>
              <a:rPr lang="pl-PL" sz="1600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Powszechny Uniwersytet Nauczania Chrześcijańsko-Społecznego</a:t>
            </a:r>
            <a:endParaRPr lang="pl-PL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205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CDE498-C239-201F-9373-26CFE491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79824"/>
            <a:ext cx="10058400" cy="1104875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tx1"/>
                </a:solidFill>
              </a:rPr>
              <a:t>Budowanie marki w wykonaniu AWPE (I)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73248C-2439-AF11-AF6F-B7AB62013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1232452"/>
            <a:ext cx="11078817" cy="545989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b="1" dirty="0">
                <a:solidFill>
                  <a:schemeClr val="tx1"/>
                </a:solidFill>
              </a:rPr>
              <a:t>Analiza </a:t>
            </a:r>
            <a:r>
              <a:rPr lang="pl-PL" b="1" dirty="0" err="1">
                <a:solidFill>
                  <a:schemeClr val="tx1"/>
                </a:solidFill>
              </a:rPr>
              <a:t>nierządowych</a:t>
            </a:r>
            <a:r>
              <a:rPr lang="pl-PL" b="1" dirty="0">
                <a:solidFill>
                  <a:schemeClr val="tx1"/>
                </a:solidFill>
              </a:rPr>
              <a:t> źródeł pisanych i osobowych</a:t>
            </a:r>
          </a:p>
          <a:p>
            <a:pPr marL="749808" lvl="1" indent="-457200">
              <a:buFont typeface="+mj-lt"/>
              <a:buAutoNum type="alphaLcPeriod"/>
            </a:pPr>
            <a:r>
              <a:rPr lang="pl-PL" dirty="0">
                <a:solidFill>
                  <a:schemeClr val="tx1"/>
                </a:solidFill>
              </a:rPr>
              <a:t>Raporty i opracowania naukowców, </a:t>
            </a:r>
            <a:r>
              <a:rPr lang="pl-PL" dirty="0" err="1">
                <a:solidFill>
                  <a:schemeClr val="tx1"/>
                </a:solidFill>
              </a:rPr>
              <a:t>think</a:t>
            </a:r>
            <a:r>
              <a:rPr lang="pl-PL" dirty="0">
                <a:solidFill>
                  <a:schemeClr val="tx1"/>
                </a:solidFill>
              </a:rPr>
              <a:t> tanków, fundacji, artykuły w krajowej (zagranicznej) prasie/Internecie/czasopismach naukowych. (kwestia for internetowych i mediów społ.)</a:t>
            </a:r>
          </a:p>
          <a:p>
            <a:pPr marL="749808" lvl="1" indent="-457200">
              <a:buFont typeface="+mj-lt"/>
              <a:buAutoNum type="alphaLcPeriod"/>
            </a:pPr>
            <a:r>
              <a:rPr lang="pl-PL" dirty="0">
                <a:solidFill>
                  <a:schemeClr val="tx1"/>
                </a:solidFill>
              </a:rPr>
              <a:t>Osoby popularne w grupie, znajomi, sąsiedzi… (nasze doświadczenie i wiedza) </a:t>
            </a:r>
          </a:p>
          <a:p>
            <a:pPr marL="749808" lvl="1" indent="-457200">
              <a:buFont typeface="+mj-lt"/>
              <a:buAutoNum type="alphaLcPeriod"/>
            </a:pPr>
            <a:r>
              <a:rPr lang="pl-PL" dirty="0">
                <a:solidFill>
                  <a:schemeClr val="tx1"/>
                </a:solidFill>
              </a:rPr>
              <a:t>Modele pomiarowe np. </a:t>
            </a:r>
            <a:r>
              <a:rPr lang="pl-PL" dirty="0" err="1">
                <a:solidFill>
                  <a:schemeClr val="tx1"/>
                </a:solidFill>
              </a:rPr>
              <a:t>National</a:t>
            </a:r>
            <a:r>
              <a:rPr lang="pl-PL" dirty="0">
                <a:solidFill>
                  <a:schemeClr val="tx1"/>
                </a:solidFill>
              </a:rPr>
              <a:t> Brand Index (NBI) stworzony przez Simona </a:t>
            </a:r>
            <a:r>
              <a:rPr lang="pl-PL" dirty="0" err="1">
                <a:solidFill>
                  <a:schemeClr val="tx1"/>
                </a:solidFill>
              </a:rPr>
              <a:t>Anholta</a:t>
            </a:r>
            <a:endParaRPr lang="pl-PL" dirty="0">
              <a:solidFill>
                <a:schemeClr val="tx1"/>
              </a:solidFill>
            </a:endParaRPr>
          </a:p>
          <a:p>
            <a:pPr marL="749808" lvl="1" indent="-457200">
              <a:buFont typeface="+mj-lt"/>
              <a:buAutoNum type="alphaLcPeriod"/>
            </a:pPr>
            <a:r>
              <a:rPr lang="pl-PL" dirty="0">
                <a:solidFill>
                  <a:schemeClr val="tx1"/>
                </a:solidFill>
              </a:rPr>
              <a:t>Badania opinii, wizerunku (kwestia finansowania, </a:t>
            </a:r>
            <a:r>
              <a:rPr lang="pl-PL" u="sng" dirty="0">
                <a:solidFill>
                  <a:schemeClr val="tx1"/>
                </a:solidFill>
              </a:rPr>
              <a:t>aktualności</a:t>
            </a:r>
            <a:r>
              <a:rPr lang="pl-PL" dirty="0">
                <a:solidFill>
                  <a:schemeClr val="tx1"/>
                </a:solidFill>
              </a:rPr>
              <a:t> i specyfiki badań sondażowych)</a:t>
            </a:r>
          </a:p>
          <a:p>
            <a:pPr marL="457200" indent="-457200">
              <a:buFont typeface="+mj-lt"/>
              <a:buAutoNum type="arabicPeriod"/>
            </a:pPr>
            <a:r>
              <a:rPr lang="pl-PL" b="1" dirty="0">
                <a:solidFill>
                  <a:schemeClr val="tx1"/>
                </a:solidFill>
              </a:rPr>
              <a:t>Analiza rządowych źródeł pisanych</a:t>
            </a:r>
          </a:p>
          <a:p>
            <a:pPr marL="292608" lvl="1" indent="0">
              <a:buNone/>
            </a:pPr>
            <a:r>
              <a:rPr lang="pl-PL" dirty="0">
                <a:solidFill>
                  <a:schemeClr val="tx1"/>
                </a:solidFill>
              </a:rPr>
              <a:t>	Wytyczne rządu, grup parlamentarnych (np. Międzyresortowy Zespół do spraw Promocji RP); 	dokumenty 	opracowane przez MSZ; media społecznościowe polityków </a:t>
            </a:r>
          </a:p>
          <a:p>
            <a:pPr marL="457200" indent="-457200">
              <a:buFont typeface="+mj-lt"/>
              <a:buAutoNum type="arabicPeriod"/>
            </a:pPr>
            <a:r>
              <a:rPr lang="pl-PL" b="1" dirty="0">
                <a:solidFill>
                  <a:schemeClr val="tx1"/>
                </a:solidFill>
              </a:rPr>
              <a:t>Odbiorca przekazu </a:t>
            </a:r>
            <a:r>
              <a:rPr lang="pl-PL" dirty="0">
                <a:solidFill>
                  <a:schemeClr val="tx1"/>
                </a:solidFill>
              </a:rPr>
              <a:t>(analiza rozmów, przeprowadzonych ankiet, artykułów, wpisów…)</a:t>
            </a:r>
          </a:p>
          <a:p>
            <a:pPr marL="292608" lvl="1" indent="0">
              <a:buNone/>
            </a:pPr>
            <a:r>
              <a:rPr lang="pl-PL" i="1" dirty="0">
                <a:solidFill>
                  <a:schemeClr val="tx1"/>
                </a:solidFill>
              </a:rPr>
              <a:t>	Kim jest, jakie ma oczekiwania/potrzeby, czego brakuje, czego nie może znaleźć we własnym kraju</a:t>
            </a:r>
          </a:p>
          <a:p>
            <a:pPr marL="749808" lvl="1" indent="-45720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Czym się interesuje, co lubi (z jakich źródeł korzysta)</a:t>
            </a:r>
          </a:p>
          <a:p>
            <a:pPr marL="749808" lvl="1" indent="-45720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Jak postrzega/jak może postrzegać Polskę i Polaków </a:t>
            </a:r>
          </a:p>
          <a:p>
            <a:pPr marL="457200" indent="-457200">
              <a:buFont typeface="+mj-lt"/>
              <a:buAutoNum type="arabicPeriod"/>
            </a:pPr>
            <a:r>
              <a:rPr lang="pl-PL" b="1" dirty="0">
                <a:solidFill>
                  <a:schemeClr val="tx1"/>
                </a:solidFill>
              </a:rPr>
              <a:t>Jak zbudować wizerunek? </a:t>
            </a:r>
          </a:p>
          <a:p>
            <a:pPr marL="749808" lvl="1" indent="-45720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Nasze narzędzia i aktywności (media społ., fundacje, instytucje kultury, dobre słowo i czyn…)</a:t>
            </a:r>
          </a:p>
          <a:p>
            <a:pPr marL="749808" lvl="1" indent="-45720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Dane dostarczone przez rząd </a:t>
            </a:r>
          </a:p>
          <a:p>
            <a:pPr marL="749808" lvl="1" indent="-457200">
              <a:buFont typeface="+mj-lt"/>
              <a:buAutoNum type="arabicPeriod"/>
            </a:pPr>
            <a:r>
              <a:rPr lang="pl-PL" dirty="0">
                <a:solidFill>
                  <a:schemeClr val="tx1"/>
                </a:solidFill>
              </a:rPr>
              <a:t>Dane uzyskane dzięki analizie własnej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F45B619-0474-B580-EE1C-024EB1FB3B12}"/>
              </a:ext>
            </a:extLst>
          </p:cNvPr>
          <p:cNvSpPr txBox="1"/>
          <p:nvPr/>
        </p:nvSpPr>
        <p:spPr>
          <a:xfrm>
            <a:off x="6632714" y="5625548"/>
            <a:ext cx="3147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002060"/>
                </a:solidFill>
              </a:rPr>
              <a:t>Dostosowane do lokalnego,</a:t>
            </a:r>
          </a:p>
          <a:p>
            <a:r>
              <a:rPr lang="pl-PL" sz="2000" b="1" dirty="0">
                <a:solidFill>
                  <a:srgbClr val="002060"/>
                </a:solidFill>
              </a:rPr>
              <a:t>regionalnego odbiorcy 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E7F5D8C-925F-90B2-D6BB-D4920924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10</a:t>
            </a:fld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67A4740-782D-F0A5-C5FA-0432ADD35E85}"/>
              </a:ext>
            </a:extLst>
          </p:cNvPr>
          <p:cNvSpPr txBox="1"/>
          <p:nvPr/>
        </p:nvSpPr>
        <p:spPr>
          <a:xfrm>
            <a:off x="792480" y="6455578"/>
            <a:ext cx="731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Opracowanie własne</a:t>
            </a:r>
          </a:p>
        </p:txBody>
      </p:sp>
    </p:spTree>
    <p:extLst>
      <p:ext uri="{BB962C8B-B14F-4D97-AF65-F5344CB8AC3E}">
        <p14:creationId xmlns:p14="http://schemas.microsoft.com/office/powerpoint/2010/main" val="1790528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5C0634-D66E-7A19-AC9E-EC4D8267F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tx1"/>
                </a:solidFill>
              </a:rPr>
              <a:t>Budowanie marki w wykonaniu AWPE (II)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4B7B25-804B-D2F6-FD57-4D20EE91E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6892"/>
            <a:ext cx="10058400" cy="4023360"/>
          </a:xfrm>
        </p:spPr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Etapy budowania marki: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b="1" dirty="0">
                <a:solidFill>
                  <a:schemeClr val="tx1"/>
                </a:solidFill>
              </a:rPr>
              <a:t>Zrekonstruowanie</a:t>
            </a:r>
            <a:r>
              <a:rPr lang="pl-PL" dirty="0">
                <a:solidFill>
                  <a:schemeClr val="tx1"/>
                </a:solidFill>
              </a:rPr>
              <a:t>, zbudowanie wizerunku Polski w umysłach lokalnej/narodowej społeczności celem odtworzenia marki i wizerunku (obecnego w umysłach społeczności)</a:t>
            </a:r>
          </a:p>
          <a:p>
            <a:pPr marL="457200" indent="-457200">
              <a:buFont typeface="+mj-lt"/>
              <a:buAutoNum type="arabicPeriod"/>
            </a:pPr>
            <a:r>
              <a:rPr lang="pl-PL" b="1" dirty="0">
                <a:solidFill>
                  <a:schemeClr val="tx1"/>
                </a:solidFill>
              </a:rPr>
              <a:t>Zdekonstruowanie</a:t>
            </a:r>
            <a:r>
              <a:rPr lang="pl-PL" dirty="0">
                <a:solidFill>
                  <a:schemeClr val="tx1"/>
                </a:solidFill>
              </a:rPr>
              <a:t> wizerunku – sprawdzenie, dlaczego społeczność posiada określone wyobrażenia nt. wizerunku i z czego one wynikają.</a:t>
            </a:r>
          </a:p>
          <a:p>
            <a:pPr marL="457200" indent="-457200">
              <a:buFont typeface="+mj-lt"/>
              <a:buAutoNum type="arabicPeriod"/>
            </a:pPr>
            <a:r>
              <a:rPr lang="pl-PL" b="1" dirty="0">
                <a:solidFill>
                  <a:schemeClr val="tx1"/>
                </a:solidFill>
              </a:rPr>
              <a:t>Wykreowanie</a:t>
            </a:r>
            <a:r>
              <a:rPr lang="pl-PL" dirty="0">
                <a:solidFill>
                  <a:schemeClr val="tx1"/>
                </a:solidFill>
              </a:rPr>
              <a:t> („prawdziwego”) wizerunku – korekta sposobu myślenia tj. sprostowanie błędnych przekonań (przy użyciu </a:t>
            </a:r>
            <a:r>
              <a:rPr lang="pl-PL" dirty="0" err="1">
                <a:solidFill>
                  <a:schemeClr val="tx1"/>
                </a:solidFill>
              </a:rPr>
              <a:t>odwołań</a:t>
            </a:r>
            <a:r>
              <a:rPr lang="pl-PL" dirty="0">
                <a:solidFill>
                  <a:schemeClr val="tx1"/>
                </a:solidFill>
              </a:rPr>
              <a:t> istotnych dla odbiorcy).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74F0543-6345-7A63-9F0A-503987AB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11</a:t>
            </a:fld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B7D01E1-18C8-33C1-D16D-74D0510789F9}"/>
              </a:ext>
            </a:extLst>
          </p:cNvPr>
          <p:cNvSpPr txBox="1"/>
          <p:nvPr/>
        </p:nvSpPr>
        <p:spPr>
          <a:xfrm>
            <a:off x="1097280" y="6386731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Opracowanie własne</a:t>
            </a:r>
          </a:p>
        </p:txBody>
      </p:sp>
    </p:spTree>
    <p:extLst>
      <p:ext uri="{BB962C8B-B14F-4D97-AF65-F5344CB8AC3E}">
        <p14:creationId xmlns:p14="http://schemas.microsoft.com/office/powerpoint/2010/main" val="4181086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3DFADA-192E-2EA8-E11A-BD362DC95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Analiza SWOT -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AECF0E-EC33-8AC0-B959-53CAD1838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48886F1-8AE3-9FF7-B4C5-8754D092A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134849"/>
              </p:ext>
            </p:extLst>
          </p:nvPr>
        </p:nvGraphicFramePr>
        <p:xfrm>
          <a:off x="125895" y="1095494"/>
          <a:ext cx="11940209" cy="5291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963">
                  <a:extLst>
                    <a:ext uri="{9D8B030D-6E8A-4147-A177-3AD203B41FA5}">
                      <a16:colId xmlns:a16="http://schemas.microsoft.com/office/drawing/2014/main" val="2511654303"/>
                    </a:ext>
                  </a:extLst>
                </a:gridCol>
                <a:gridCol w="2868622">
                  <a:extLst>
                    <a:ext uri="{9D8B030D-6E8A-4147-A177-3AD203B41FA5}">
                      <a16:colId xmlns:a16="http://schemas.microsoft.com/office/drawing/2014/main" val="3493477587"/>
                    </a:ext>
                  </a:extLst>
                </a:gridCol>
                <a:gridCol w="5764960">
                  <a:extLst>
                    <a:ext uri="{9D8B030D-6E8A-4147-A177-3AD203B41FA5}">
                      <a16:colId xmlns:a16="http://schemas.microsoft.com/office/drawing/2014/main" val="1064279947"/>
                    </a:ext>
                  </a:extLst>
                </a:gridCol>
                <a:gridCol w="1740664">
                  <a:extLst>
                    <a:ext uri="{9D8B030D-6E8A-4147-A177-3AD203B41FA5}">
                      <a16:colId xmlns:a16="http://schemas.microsoft.com/office/drawing/2014/main" val="2257026599"/>
                    </a:ext>
                  </a:extLst>
                </a:gridCol>
              </a:tblGrid>
              <a:tr h="627797">
                <a:tc>
                  <a:txBody>
                    <a:bodyPr/>
                    <a:lstStyle/>
                    <a:p>
                      <a:r>
                        <a:rPr lang="pl-PL" sz="1700" dirty="0"/>
                        <a:t>Odbiorca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/>
                        <a:t>Oczekiwania, potrzeby odbiorcy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dirty="0"/>
                        <a:t>Wizerunek RP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Sposób komunikowania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716194"/>
                  </a:ext>
                </a:extLst>
              </a:tr>
              <a:tr h="505701">
                <a:tc>
                  <a:txBody>
                    <a:bodyPr/>
                    <a:lstStyle/>
                    <a:p>
                      <a:r>
                        <a:rPr lang="pl-PL" sz="1700" dirty="0"/>
                        <a:t>Rodzice z małymi dziećmi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/>
                        <a:t>Bezpieczeństwo (brak zagrożeń), komfort, atrakcje dla dzieci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dirty="0"/>
                        <a:t>RP jest bezpiecznym państwem, wolnym od aktów terroru;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dirty="0"/>
                        <a:t>Posiada bogatą i przystępną ofertę hotelową i gastronomiczną, nieliczne hotele niedostępne dla dzieci;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dirty="0"/>
                        <a:t>Jest państwem otwartym, obywatele znają języki obce (wysoki poz. wykształcenia)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Rozmowy towarzyskie;</a:t>
                      </a:r>
                    </a:p>
                    <a:p>
                      <a:r>
                        <a:rPr lang="pl-PL" sz="1400" dirty="0"/>
                        <a:t>Wpisy w mediach społecznościowych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013200"/>
                  </a:ext>
                </a:extLst>
              </a:tr>
              <a:tr h="505701">
                <a:tc>
                  <a:txBody>
                    <a:bodyPr/>
                    <a:lstStyle/>
                    <a:p>
                      <a:r>
                        <a:rPr lang="pl-PL" sz="1700" dirty="0"/>
                        <a:t>Pracownicy korporacji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/>
                        <a:t>Spokój, komfort, cisza, „odcięcie się od świata”, skomunikowanie ze światem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/>
                        <a:t>Dynamicznie rozwijający się kraj, który nie zatracił i w pełni nie skomercjalizował obszarów natury;</a:t>
                      </a:r>
                    </a:p>
                    <a:p>
                      <a:r>
                        <a:rPr lang="pl-PL" sz="1700" dirty="0"/>
                        <a:t>Dobrze rozwinięta baza (hotele, kameralne domki)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Rozmowy towarzyskie;</a:t>
                      </a:r>
                    </a:p>
                    <a:p>
                      <a:r>
                        <a:rPr lang="pl-PL" sz="1400" dirty="0"/>
                        <a:t>Wpisy w mediach społ.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051212"/>
                  </a:ext>
                </a:extLst>
              </a:tr>
              <a:tr h="505701">
                <a:tc>
                  <a:txBody>
                    <a:bodyPr/>
                    <a:lstStyle/>
                    <a:p>
                      <a:r>
                        <a:rPr lang="pl-PL" sz="1700" dirty="0"/>
                        <a:t>Miłośnik kultury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/>
                        <a:t>Udział w nieoczywistych rozrywkach, festiwalach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/>
                        <a:t>Obywatele dzielą się swą tradycją w ramach licznych festiwali, zwłaszcza w okresie letnim;</a:t>
                      </a:r>
                    </a:p>
                    <a:p>
                      <a:r>
                        <a:rPr lang="pl-PL" sz="1700" dirty="0"/>
                        <a:t>Organizują warsztaty kulturalne</a:t>
                      </a:r>
                    </a:p>
                    <a:p>
                      <a:r>
                        <a:rPr lang="pl-PL" sz="1700" dirty="0"/>
                        <a:t>Szeroka oferta edukacyjna (muzea) i kulturalna (teatry, opery, kina z ambitnymi filami młodych reżyserów, targi książki)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hlinkClick r:id="rId2"/>
                        </a:rPr>
                        <a:t>https://www.gov.pl/web/dyplomacja/polska-w-twoim-domu</a:t>
                      </a:r>
                      <a:r>
                        <a:rPr lang="pl-PL" sz="1400" dirty="0"/>
                        <a:t> wirtualne wizyty w muzeach, polskie filmy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119998"/>
                  </a:ext>
                </a:extLst>
              </a:tr>
              <a:tr h="505701">
                <a:tc>
                  <a:txBody>
                    <a:bodyPr/>
                    <a:lstStyle/>
                    <a:p>
                      <a:r>
                        <a:rPr lang="pl-PL" sz="1700" dirty="0"/>
                        <a:t>Student, badacz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/>
                        <a:t>Informacje o RP w interesującej go formie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/>
                        <a:t>Brak wiedzy nt. RP – możliwość kreowania wizerunku w dowolny sposób, dostosowany do szerokich zainteresowań odbiorcy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Artykuły; referaty na konferencjach popularno-naukowych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392078"/>
                  </a:ext>
                </a:extLst>
              </a:tr>
            </a:tbl>
          </a:graphicData>
        </a:graphic>
      </p:graphicFrame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DFF4DB-17BB-91EA-51A6-1FE936F2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12</a:t>
            </a:fld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6341EDC-8B0F-5820-DACF-3FD5EEB7E5A8}"/>
              </a:ext>
            </a:extLst>
          </p:cNvPr>
          <p:cNvSpPr txBox="1"/>
          <p:nvPr/>
        </p:nvSpPr>
        <p:spPr>
          <a:xfrm>
            <a:off x="1097280" y="6386731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Opracowanie własne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0048786D-D9FF-97F2-7112-B9635B7A09A1}"/>
              </a:ext>
            </a:extLst>
          </p:cNvPr>
          <p:cNvSpPr txBox="1">
            <a:spLocks/>
          </p:cNvSpPr>
          <p:nvPr/>
        </p:nvSpPr>
        <p:spPr>
          <a:xfrm>
            <a:off x="1527764" y="-64178"/>
            <a:ext cx="9028706" cy="9008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600" b="1" dirty="0">
                <a:solidFill>
                  <a:schemeClr val="tx1"/>
                </a:solidFill>
              </a:rPr>
              <a:t>Budowanie marki w wykonaniu AWPE </a:t>
            </a:r>
          </a:p>
        </p:txBody>
      </p:sp>
    </p:spTree>
    <p:extLst>
      <p:ext uri="{BB962C8B-B14F-4D97-AF65-F5344CB8AC3E}">
        <p14:creationId xmlns:p14="http://schemas.microsoft.com/office/powerpoint/2010/main" val="2661104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B7F7771D-CBD9-CB5B-9373-0F93A333A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7523" y="922130"/>
            <a:ext cx="4937760" cy="736282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Opracowania rządowe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28CE26CB-D64E-E937-FC0B-E28D9BB51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3826" y="2080591"/>
            <a:ext cx="4770783" cy="387994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 Ki</a:t>
            </a:r>
            <a:r>
              <a:rPr lang="pl-PL" sz="1900" dirty="0">
                <a:solidFill>
                  <a:schemeClr val="tx1"/>
                </a:solidFill>
              </a:rPr>
              <a:t>erunki promocji POLSKI na lata 2017-2027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700" dirty="0">
                <a:solidFill>
                  <a:schemeClr val="tx1"/>
                </a:solidFill>
              </a:rPr>
              <a:t>Kierunki promocji Polski do 2015 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tx1"/>
                </a:solidFill>
              </a:rPr>
              <a:t> Marka Polska. Koncepcja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b="0" i="0" dirty="0">
                <a:solidFill>
                  <a:schemeClr val="tx1"/>
                </a:solidFill>
                <a:effectLst/>
              </a:rPr>
              <a:t> Ujednolicone zasady komunikacji marka POLSKA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b="0" i="0" dirty="0">
                <a:solidFill>
                  <a:schemeClr val="tx1"/>
                </a:solidFill>
                <a:effectLst/>
              </a:rPr>
              <a:t> Zasady</a:t>
            </a:r>
            <a:r>
              <a:rPr lang="pl-PL" sz="1900" dirty="0">
                <a:solidFill>
                  <a:schemeClr val="tx1"/>
                </a:solidFill>
              </a:rPr>
              <a:t> </a:t>
            </a:r>
            <a:r>
              <a:rPr lang="pl-PL" sz="1900" b="0" i="0" dirty="0">
                <a:solidFill>
                  <a:schemeClr val="tx1"/>
                </a:solidFill>
                <a:effectLst/>
              </a:rPr>
              <a:t>komunikacji</a:t>
            </a:r>
            <a:r>
              <a:rPr lang="pl-PL" sz="1900" dirty="0">
                <a:solidFill>
                  <a:schemeClr val="tx1"/>
                </a:solidFill>
              </a:rPr>
              <a:t> </a:t>
            </a:r>
            <a:r>
              <a:rPr lang="pl-PL" sz="1900" b="0" i="0" dirty="0">
                <a:solidFill>
                  <a:schemeClr val="tx1"/>
                </a:solidFill>
                <a:effectLst/>
              </a:rPr>
              <a:t>marki POLSKA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tx1"/>
                </a:solidFill>
              </a:rPr>
              <a:t> Strategia Polskiej Polityki Zagranicznej 2017-2021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19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tx1"/>
                </a:solidFill>
              </a:rPr>
              <a:t> Polska Organizacja Turystyczna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tx1"/>
                </a:solidFill>
              </a:rPr>
              <a:t> Biblioteka Cyfrowa IPN</a:t>
            </a:r>
            <a:br>
              <a:rPr lang="pl-PL" sz="1800" dirty="0">
                <a:solidFill>
                  <a:schemeClr val="tx1"/>
                </a:solidFill>
              </a:rPr>
            </a:br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10" name="Symbol zastępczy tekstu 9">
            <a:extLst>
              <a:ext uri="{FF2B5EF4-FFF2-40B4-BE49-F238E27FC236}">
                <a16:creationId xmlns:a16="http://schemas.microsoft.com/office/drawing/2014/main" id="{C8522121-77CC-302B-0087-ECD985F17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920" y="974354"/>
            <a:ext cx="4937760" cy="736282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Opracowania </a:t>
            </a:r>
            <a:r>
              <a:rPr lang="pl-PL" b="1" dirty="0" err="1">
                <a:solidFill>
                  <a:schemeClr val="tx1"/>
                </a:solidFill>
              </a:rPr>
              <a:t>nierządowe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11" name="Symbol zastępczy zawartości 10">
            <a:extLst>
              <a:ext uri="{FF2B5EF4-FFF2-40B4-BE49-F238E27FC236}">
                <a16:creationId xmlns:a16="http://schemas.microsoft.com/office/drawing/2014/main" id="{4DCBC0E1-33CE-75F4-9CB8-00CAF1550C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939" y="2080591"/>
            <a:ext cx="5645426" cy="404191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rankingi </a:t>
            </a:r>
            <a:r>
              <a:rPr lang="pl-PL" dirty="0" err="1">
                <a:solidFill>
                  <a:schemeClr val="tx1"/>
                </a:solidFill>
              </a:rPr>
              <a:t>Nation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Brands</a:t>
            </a:r>
            <a:r>
              <a:rPr lang="pl-PL" dirty="0">
                <a:solidFill>
                  <a:schemeClr val="tx1"/>
                </a:solidFill>
              </a:rPr>
              <a:t> Index, </a:t>
            </a:r>
            <a:r>
              <a:rPr lang="en-US" dirty="0">
                <a:solidFill>
                  <a:schemeClr val="tx1"/>
                </a:solidFill>
              </a:rPr>
              <a:t>The Soft Power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30 Report</a:t>
            </a:r>
            <a:r>
              <a:rPr lang="pl-PL" dirty="0">
                <a:solidFill>
                  <a:schemeClr val="tx1"/>
                </a:solidFill>
              </a:rPr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Raport </a:t>
            </a:r>
            <a:r>
              <a:rPr lang="pl-PL" dirty="0" err="1">
                <a:solidFill>
                  <a:schemeClr val="tx1"/>
                </a:solidFill>
              </a:rPr>
              <a:t>Branding</a:t>
            </a:r>
            <a:r>
              <a:rPr lang="pl-PL" dirty="0">
                <a:solidFill>
                  <a:schemeClr val="tx1"/>
                </a:solidFill>
              </a:rPr>
              <a:t> Polski. Budowanie marki narodowej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rekomendacje dla Polski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Створення національного бренду на прикладі звіту «Бренд Польща – Концепція»</a:t>
            </a:r>
            <a:endParaRPr lang="pl-PL" i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chemeClr val="tx1"/>
                </a:solidFill>
              </a:rPr>
              <a:t> Polska e-marka narodowa. Spoty promocyjne polski </a:t>
            </a:r>
            <a:br>
              <a:rPr lang="pl-PL" i="1" dirty="0">
                <a:solidFill>
                  <a:schemeClr val="tx1"/>
                </a:solidFill>
              </a:rPr>
            </a:br>
            <a:r>
              <a:rPr lang="pl-PL" i="1" dirty="0">
                <a:solidFill>
                  <a:schemeClr val="tx1"/>
                </a:solidFill>
              </a:rPr>
              <a:t>w Internecie jako element </a:t>
            </a:r>
            <a:r>
              <a:rPr lang="pl-PL" i="1" dirty="0" err="1">
                <a:solidFill>
                  <a:schemeClr val="tx1"/>
                </a:solidFill>
              </a:rPr>
              <a:t>brandingu</a:t>
            </a:r>
            <a:r>
              <a:rPr lang="pl-PL" i="1" dirty="0">
                <a:solidFill>
                  <a:schemeClr val="tx1"/>
                </a:solidFill>
              </a:rPr>
              <a:t> narodowego</a:t>
            </a:r>
          </a:p>
          <a:p>
            <a:pPr>
              <a:buFont typeface="Arial" panose="020B0604020202020204" pitchFamily="34" charset="0"/>
              <a:buChar char="•"/>
            </a:pPr>
            <a:endParaRPr lang="pl-PL" i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Instytut Marki Polskiej, program „Marka dla Polski”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Fundacja Marka dla Polski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36C5DFE-B460-43C4-FB34-09626FBC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4098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44463EE6-DBEA-748A-FC69-FF32FD520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517" y="1089686"/>
            <a:ext cx="10197548" cy="555266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 MSZ</a:t>
            </a:r>
            <a:r>
              <a:rPr lang="pl-PL" dirty="0">
                <a:solidFill>
                  <a:schemeClr val="tx1"/>
                </a:solidFill>
              </a:rPr>
              <a:t> - podlega 25 Instytutów Polskich działających w 23 krajach na świecie (stan na 2020). Ich podstawowe zadanie statutowe to promocja Polski (i in. Rada Dyplomacji Historycznej).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b="1" dirty="0" err="1">
                <a:solidFill>
                  <a:schemeClr val="tx1"/>
                </a:solidFill>
              </a:rPr>
              <a:t>MKiDN</a:t>
            </a:r>
            <a:r>
              <a:rPr lang="pl-PL" dirty="0">
                <a:solidFill>
                  <a:schemeClr val="tx1"/>
                </a:solidFill>
              </a:rPr>
              <a:t> - w zakresie promocji polskiej kultury i dziedzictwa za granicą funkcjonuje osiem instytucji podległych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Instytut Książki; Instytut Adama Mickiewicza; Narodowy Instytut Polskiego Dziedzictwa Kulturowego za Granicą „Polonika”; Polski Instytut Sztuki Filmowej; Międzynarodowe Centrum Kultury; Narodowy Instytut Fryderyka Chopina; Instytut Solidarności i Męstwa imienia Witolda Pileckiego (Instytut Pileckiego); Ośrodek Badań nad totalitaryzmami im. Witolda Pileckiego; Biuro Programu Niepodległa.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PFN (2016) </a:t>
            </a:r>
            <a:r>
              <a:rPr lang="pl-PL" b="1" dirty="0">
                <a:solidFill>
                  <a:schemeClr val="tx1"/>
                </a:solidFill>
              </a:rPr>
              <a:t>Polska Fundacja Narodowa </a:t>
            </a:r>
            <a:r>
              <a:rPr lang="pl-PL" dirty="0">
                <a:solidFill>
                  <a:schemeClr val="tx1"/>
                </a:solidFill>
              </a:rPr>
              <a:t>- fundatorami jest 17 spółek skarbu państwa. Zadaniem Fundacji jest promowanie wizerunku Polski za granicą, budowanie marki i promowanie polskiej gospodarki.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zaangażowana jest m.in. we współfinansowanie produkcji filmowych dotyczących polskiej historii – np. poświęconych Witoldowi Pileckiemu; projekt „I love Poland”: udział w prestiżowych regatach żeglarskich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l-PL" sz="1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IDR (2021) </a:t>
            </a:r>
            <a:r>
              <a:rPr lang="pl-PL" b="1" dirty="0">
                <a:solidFill>
                  <a:schemeClr val="tx1"/>
                </a:solidFill>
              </a:rPr>
              <a:t>Instytut De </a:t>
            </a:r>
            <a:r>
              <a:rPr lang="pl-PL" b="1" dirty="0" err="1">
                <a:solidFill>
                  <a:schemeClr val="tx1"/>
                </a:solidFill>
              </a:rPr>
              <a:t>Republica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– wspieranie, promocja i popularyzacja rodzimej myśli badawczej z zakresu nauk humanistycznych i społecznych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ogólnopolskie i międzynarodowe konferencje naukowe, konkursy których zadaniem jest przypominanie o tematach ważnych z punktu widzenia polskiego dziedzictwa historycznego, kulturowego i naukowego, Wydawnictwo IDR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D5641A8-FDAE-67E9-0420-9467BB993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14</a:t>
            </a:fld>
            <a:endParaRPr 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92877CA-8734-2456-142F-E76FF83E7300}"/>
              </a:ext>
            </a:extLst>
          </p:cNvPr>
          <p:cNvSpPr txBox="1"/>
          <p:nvPr/>
        </p:nvSpPr>
        <p:spPr>
          <a:xfrm>
            <a:off x="1219200" y="410817"/>
            <a:ext cx="975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Instytucje rządowe</a:t>
            </a:r>
          </a:p>
        </p:txBody>
      </p:sp>
    </p:spTree>
    <p:extLst>
      <p:ext uri="{BB962C8B-B14F-4D97-AF65-F5344CB8AC3E}">
        <p14:creationId xmlns:p14="http://schemas.microsoft.com/office/powerpoint/2010/main" val="350212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BC6955-74F8-7C91-AF9A-0636B748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>
                <a:solidFill>
                  <a:schemeClr val="tx1"/>
                </a:solidFill>
              </a:rPr>
              <a:t>Grupy odbiorców komunikatu Marka Polska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937439-5F5A-9E6B-90EB-F2A536AA7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grupy docelowe np.: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starsze, wykształcone osoby: sztuka wysoka, ekskluzywne koncerty jazzowe, prestiżowe pokazy polskiej biżuterii srebrnej, Polska jako potęga w budowie jachtów, turystyka typu „</a:t>
            </a:r>
            <a:r>
              <a:rPr lang="pl-PL" dirty="0" err="1">
                <a:solidFill>
                  <a:schemeClr val="tx1"/>
                </a:solidFill>
              </a:rPr>
              <a:t>wellness</a:t>
            </a:r>
            <a:r>
              <a:rPr lang="pl-PL" dirty="0">
                <a:solidFill>
                  <a:schemeClr val="tx1"/>
                </a:solidFill>
              </a:rPr>
              <a:t> and spa”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przeciętni obywatele: kultura popularna (gry komputerowe), festyny z popularną polską kuchnią, promocje wyjątkowych ozdób choinkowych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wrażliwość społeczna, religijna i historyczna krajów, by wzmocnić i pielęgnować efekt przyjazności i wzajemnego zrozumienia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Niemcy i Austriacy – akcent na fakty, konkrety dane, liczby, technologię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Hiszpanie i Włosi – akcent na emocje, rodzinę, przyjaźń, sztukę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6EB13A4-CDF2-8673-7454-4F86237B499C}"/>
              </a:ext>
            </a:extLst>
          </p:cNvPr>
          <p:cNvSpPr txBox="1"/>
          <p:nvPr/>
        </p:nvSpPr>
        <p:spPr>
          <a:xfrm>
            <a:off x="662609" y="6414052"/>
            <a:ext cx="7686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Ujednolicone zasady komunikacji marki POLSKA, 2016, s. 15</a:t>
            </a:r>
            <a:r>
              <a:rPr lang="pl-PL" sz="1600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pl-PL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B106E87-3C54-285D-54B5-0D2ADE2BD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2793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837A03-F081-3AE7-C4FF-3D1F056E5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pl-PL" sz="4400" dirty="0">
                <a:solidFill>
                  <a:schemeClr val="tx1"/>
                </a:solidFill>
              </a:rPr>
              <a:t>Przeszkody w budowaniu marki Polska: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F94D92-A61A-7D00-1464-AB051D34F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Brak aktualnych i dokładnych danych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udział Animatorów Wizerunku Polski w Europie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brak opublikowanych wytycznych dot. promowania marki w regionach/państwach, które mogłyby wspomóc Ambasadorów i Animatorów WPE w działaniach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brak koordynacji działań na poziomie </a:t>
            </a:r>
            <a:r>
              <a:rPr lang="pl-PL" dirty="0" err="1">
                <a:solidFill>
                  <a:schemeClr val="tx1"/>
                </a:solidFill>
              </a:rPr>
              <a:t>nierządowym</a:t>
            </a:r>
            <a:r>
              <a:rPr lang="pl-PL" dirty="0">
                <a:solidFill>
                  <a:schemeClr val="tx1"/>
                </a:solidFill>
              </a:rPr>
              <a:t> – tj. szkoły wyższe, organizacje pozarządowe, przedsiębiorcy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nierzadko organizacje pozarządowe się nie znają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brak „centralnego” stowarzyszenia, które doradzałoby w kreowaniu marki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Instytut Marki Polskiej jest w stanie likwidacji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stereotypy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4626755-A694-D035-D392-993C6E2AD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7809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E39F76-7216-AE2F-DF05-35D8E33D3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18646"/>
            <a:ext cx="10058400" cy="1343414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solidFill>
                  <a:schemeClr val="tx1"/>
                </a:solidFill>
              </a:rPr>
              <a:t>Wizerunek Polski w </a:t>
            </a:r>
            <a:r>
              <a:rPr lang="pl-PL" sz="4400" b="1" dirty="0">
                <a:solidFill>
                  <a:schemeClr val="accent1"/>
                </a:solidFill>
              </a:rPr>
              <a:t>Niemczech </a:t>
            </a:r>
            <a:r>
              <a:rPr lang="pl-PL" sz="4000" dirty="0">
                <a:solidFill>
                  <a:schemeClr val="tx1"/>
                </a:solidFill>
              </a:rPr>
              <a:t>(2022) </a:t>
            </a:r>
            <a:endParaRPr lang="pl-PL" sz="44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35E834-CE5B-8678-4796-928943302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3" y="1845734"/>
            <a:ext cx="10466567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Źródła wiedzy o Polsce: programy telewizyjne (37%); szkoła (28%) rozmowy z członkami rodziny (26%); prasa (25%)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w Polsce więcej jest informacji o Niemczech niż odwrotnie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media społecznościowe jako źródło wiedzy o Polsce: Facebook (54%), YouTube (41%), Twitter (21%)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30% młodych Niemców wyniosła wiedzę o Polsce ze szkoły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młodzi Niemcy, którzy odwiedzili kiedyś Polskę, mają zdecydowanie lepszy jej obraz niż osoby, które jeszcze w Polsce nie były; częściej darzą Polaków sympatią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„To jasny sygnał, że </a:t>
            </a:r>
            <a:r>
              <a:rPr lang="pl-PL" u="sng" dirty="0">
                <a:solidFill>
                  <a:schemeClr val="tx1"/>
                </a:solidFill>
              </a:rPr>
              <a:t>inwestowanie w programy wymian młodzieży </a:t>
            </a:r>
            <a:r>
              <a:rPr lang="pl-PL" dirty="0">
                <a:solidFill>
                  <a:schemeClr val="tx1"/>
                </a:solidFill>
              </a:rPr>
              <a:t>czy stypendia przynosi owoce. (…) Należy więc zaapelować, zwłaszcza w obecnym czasie wychodzenia z pandemii, o zwiększenie wysiłków na rzecz zachęcania Niemców do przyjazdu do Polski” rekomenduje dr Agnieszka Łada-Konefał z Niemieckiego Instytutu Spraw Polskich w Darmstadt.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65FF890-6BB0-14DD-8671-74967E187DE6}"/>
              </a:ext>
            </a:extLst>
          </p:cNvPr>
          <p:cNvSpPr txBox="1"/>
          <p:nvPr/>
        </p:nvSpPr>
        <p:spPr>
          <a:xfrm>
            <a:off x="450574" y="6400800"/>
            <a:ext cx="10466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https://www.isp.org.pl/pl/publikacje/polacy-i-niemcy-jak-dalecy-jak-bliscy-barometr-polska-niemcy-2022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EBDB1E6-7AAB-3129-ED69-D5584E1B8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3153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6D8588-49F4-0427-2833-384A6B4CC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>
                <a:solidFill>
                  <a:schemeClr val="tx1"/>
                </a:solidFill>
              </a:rPr>
              <a:t>Niemcy o Polsce (2020)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A0A2DF7-CCA8-0BD5-519C-D9336B1105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573138"/>
              </p:ext>
            </p:extLst>
          </p:nvPr>
        </p:nvGraphicFramePr>
        <p:xfrm>
          <a:off x="543339" y="1846262"/>
          <a:ext cx="10946296" cy="4435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95C4C452-5388-4CFB-2E6C-138A409F3FA3}"/>
              </a:ext>
            </a:extLst>
          </p:cNvPr>
          <p:cNvSpPr txBox="1"/>
          <p:nvPr/>
        </p:nvSpPr>
        <p:spPr>
          <a:xfrm>
            <a:off x="145774" y="5938700"/>
            <a:ext cx="2849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3300"/>
                </a:solidFill>
              </a:rPr>
              <a:t>zdecydowanie/zgadzam się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EE289A9-3B23-67D9-4C10-F04E9012FEFC}"/>
              </a:ext>
            </a:extLst>
          </p:cNvPr>
          <p:cNvSpPr txBox="1"/>
          <p:nvPr/>
        </p:nvSpPr>
        <p:spPr>
          <a:xfrm>
            <a:off x="2875723" y="5951949"/>
            <a:ext cx="22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A50021"/>
                </a:solidFill>
              </a:rPr>
              <a:t>brak opinii (+/-)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E361E283-417A-3B32-D35C-ED58D7916DB3}"/>
              </a:ext>
            </a:extLst>
          </p:cNvPr>
          <p:cNvSpPr txBox="1"/>
          <p:nvPr/>
        </p:nvSpPr>
        <p:spPr>
          <a:xfrm>
            <a:off x="4731026" y="5950220"/>
            <a:ext cx="1908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nie wiem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4382269F-2855-2F21-89FA-262D09F3B096}"/>
              </a:ext>
            </a:extLst>
          </p:cNvPr>
          <p:cNvSpPr txBox="1"/>
          <p:nvPr/>
        </p:nvSpPr>
        <p:spPr>
          <a:xfrm>
            <a:off x="212034" y="6418940"/>
            <a:ext cx="9037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https://www.barometr-polska-niemcy.pl/#niemcy-o-polsce-w-2020-roku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C5FA332-60C3-7B5F-F9B6-5AC64B03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18</a:t>
            </a:fld>
            <a:endParaRPr lang="pl-PL"/>
          </a:p>
        </p:txBody>
      </p:sp>
      <p:sp>
        <p:nvSpPr>
          <p:cNvPr id="9" name="Gwiazda: 5 punktów 8">
            <a:extLst>
              <a:ext uri="{FF2B5EF4-FFF2-40B4-BE49-F238E27FC236}">
                <a16:creationId xmlns:a16="http://schemas.microsoft.com/office/drawing/2014/main" id="{556D14DE-DC45-EFDD-B2D3-4B7567C8C97E}"/>
              </a:ext>
            </a:extLst>
          </p:cNvPr>
          <p:cNvSpPr/>
          <p:nvPr/>
        </p:nvSpPr>
        <p:spPr>
          <a:xfrm>
            <a:off x="8784507" y="2898956"/>
            <a:ext cx="267124" cy="3138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Gwiazda: 5 punktów 9">
            <a:extLst>
              <a:ext uri="{FF2B5EF4-FFF2-40B4-BE49-F238E27FC236}">
                <a16:creationId xmlns:a16="http://schemas.microsoft.com/office/drawing/2014/main" id="{42E79F96-64EC-BD49-0945-644149DB79DD}"/>
              </a:ext>
            </a:extLst>
          </p:cNvPr>
          <p:cNvSpPr/>
          <p:nvPr/>
        </p:nvSpPr>
        <p:spPr>
          <a:xfrm>
            <a:off x="10839155" y="2875125"/>
            <a:ext cx="267124" cy="3138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Gwiazda: 5 punktów 10">
            <a:extLst>
              <a:ext uri="{FF2B5EF4-FFF2-40B4-BE49-F238E27FC236}">
                <a16:creationId xmlns:a16="http://schemas.microsoft.com/office/drawing/2014/main" id="{7EDA7310-3310-0A90-CB2B-7254EE4F7E75}"/>
              </a:ext>
            </a:extLst>
          </p:cNvPr>
          <p:cNvSpPr/>
          <p:nvPr/>
        </p:nvSpPr>
        <p:spPr>
          <a:xfrm>
            <a:off x="1278237" y="2147246"/>
            <a:ext cx="267124" cy="3138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576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2760CA-743D-442D-F5FF-05044B0A7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208" y="260099"/>
            <a:ext cx="11118574" cy="1450757"/>
          </a:xfrm>
        </p:spPr>
        <p:txBody>
          <a:bodyPr>
            <a:noAutofit/>
          </a:bodyPr>
          <a:lstStyle/>
          <a:p>
            <a:r>
              <a:rPr lang="pl-PL" sz="3600" dirty="0">
                <a:solidFill>
                  <a:schemeClr val="tx1"/>
                </a:solidFill>
              </a:rPr>
              <a:t>Co przychodzi Pani (Panu) na myśl, gdy słyszy Pani (Pan) słowo „Polska" lub "Polacy”? </a:t>
            </a:r>
            <a:r>
              <a:rPr lang="pl-PL" sz="2800" dirty="0">
                <a:solidFill>
                  <a:schemeClr val="tx1"/>
                </a:solidFill>
              </a:rPr>
              <a:t>Odpowiedzi z 2016, 2018 i 2020 roku.</a:t>
            </a:r>
            <a:endParaRPr lang="pl-PL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62D0CB1-695F-B656-65B0-EB44EC7E3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163955"/>
              </p:ext>
            </p:extLst>
          </p:nvPr>
        </p:nvGraphicFramePr>
        <p:xfrm>
          <a:off x="609600" y="1846264"/>
          <a:ext cx="10919791" cy="4541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37B0D99C-F28E-70BF-D62A-72DBBB6FA170}"/>
              </a:ext>
            </a:extLst>
          </p:cNvPr>
          <p:cNvSpPr txBox="1"/>
          <p:nvPr/>
        </p:nvSpPr>
        <p:spPr>
          <a:xfrm>
            <a:off x="159026" y="6387548"/>
            <a:ext cx="10919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https://www.barometr-polska-niemcy.pl/#co-przychodzi-pani-panu-na-mysl-gdy-slyszy-pani-pan-slowo-polska-lub-polacy-pogrupowane-wedlug-kategorii-odpowiedzi-niemcow-z-2016-2018-i-2020-roku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5652F4C0-C099-628B-2758-D125266B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19</a:t>
            </a:fld>
            <a:endParaRPr lang="pl-PL"/>
          </a:p>
        </p:txBody>
      </p:sp>
      <p:sp>
        <p:nvSpPr>
          <p:cNvPr id="7" name="Gwiazda: 5 punktów 6">
            <a:extLst>
              <a:ext uri="{FF2B5EF4-FFF2-40B4-BE49-F238E27FC236}">
                <a16:creationId xmlns:a16="http://schemas.microsoft.com/office/drawing/2014/main" id="{D72EEBFA-BF3D-A305-B2C8-17D9FAC84EC4}"/>
              </a:ext>
            </a:extLst>
          </p:cNvPr>
          <p:cNvSpPr/>
          <p:nvPr/>
        </p:nvSpPr>
        <p:spPr>
          <a:xfrm>
            <a:off x="10811693" y="3578353"/>
            <a:ext cx="267124" cy="3138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Gwiazda: 5 punktów 7">
            <a:extLst>
              <a:ext uri="{FF2B5EF4-FFF2-40B4-BE49-F238E27FC236}">
                <a16:creationId xmlns:a16="http://schemas.microsoft.com/office/drawing/2014/main" id="{D91A3DF5-CD20-5DC7-5D4C-0755CBCCD609}"/>
              </a:ext>
            </a:extLst>
          </p:cNvPr>
          <p:cNvSpPr/>
          <p:nvPr/>
        </p:nvSpPr>
        <p:spPr>
          <a:xfrm>
            <a:off x="1454769" y="2063086"/>
            <a:ext cx="267124" cy="3138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Gwiazda: 5 punktów 8">
            <a:extLst>
              <a:ext uri="{FF2B5EF4-FFF2-40B4-BE49-F238E27FC236}">
                <a16:creationId xmlns:a16="http://schemas.microsoft.com/office/drawing/2014/main" id="{2FCBAA5E-D710-E503-9C57-829F66ABD608}"/>
              </a:ext>
            </a:extLst>
          </p:cNvPr>
          <p:cNvSpPr/>
          <p:nvPr/>
        </p:nvSpPr>
        <p:spPr>
          <a:xfrm>
            <a:off x="5351797" y="3115101"/>
            <a:ext cx="267124" cy="3138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301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E04831-7B21-355D-2365-B0AD1ACB4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>
                <a:solidFill>
                  <a:schemeClr val="tx1"/>
                </a:solidFill>
              </a:rPr>
              <a:t>Branding</a:t>
            </a:r>
            <a:r>
              <a:rPr lang="pl-PL" b="1" dirty="0">
                <a:solidFill>
                  <a:schemeClr val="tx1"/>
                </a:solidFill>
              </a:rPr>
              <a:t>   </a:t>
            </a:r>
            <a:r>
              <a:rPr lang="pl-PL" sz="4000" b="1" dirty="0">
                <a:solidFill>
                  <a:schemeClr val="tx1"/>
                </a:solidFill>
              </a:rPr>
              <a:t>&amp;</a:t>
            </a:r>
            <a:r>
              <a:rPr lang="pl-PL" b="1" dirty="0">
                <a:solidFill>
                  <a:schemeClr val="tx1"/>
                </a:solidFill>
              </a:rPr>
              <a:t>   narodowy 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03EB147-EC23-695E-F586-D9ACB506E4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dirty="0" err="1">
                <a:solidFill>
                  <a:schemeClr val="tx1"/>
                </a:solidFill>
              </a:rPr>
              <a:t>Branding</a:t>
            </a:r>
            <a:r>
              <a:rPr lang="pl-PL" dirty="0">
                <a:solidFill>
                  <a:schemeClr val="tx1"/>
                </a:solidFill>
              </a:rPr>
              <a:t> – budowanie i zarządzanie marką (marka - </a:t>
            </a:r>
            <a:r>
              <a:rPr lang="pl-PL" dirty="0" err="1">
                <a:solidFill>
                  <a:schemeClr val="tx1"/>
                </a:solidFill>
              </a:rPr>
              <a:t>brand</a:t>
            </a:r>
            <a:r>
              <a:rPr lang="pl-PL" dirty="0">
                <a:solidFill>
                  <a:schemeClr val="tx1"/>
                </a:solidFill>
              </a:rPr>
              <a:t>)</a:t>
            </a:r>
          </a:p>
          <a:p>
            <a:r>
              <a:rPr lang="pl-PL" dirty="0">
                <a:solidFill>
                  <a:schemeClr val="tx1"/>
                </a:solidFill>
              </a:rPr>
              <a:t>Marka „nazwa, pojęcie, znak, symbol, design, względnie połączenie tych elementów, identyfikujące produkty (usługi) konkretnego producenta bądź sprzedawcy”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Klienci/odbiorcy/użytkownicy identyfikują produkty - </a:t>
            </a:r>
            <a:r>
              <a:rPr lang="pl-PL" u="sng" dirty="0">
                <a:solidFill>
                  <a:schemeClr val="tx1"/>
                </a:solidFill>
              </a:rPr>
              <a:t>marka informuje </a:t>
            </a:r>
            <a:r>
              <a:rPr lang="pl-PL" dirty="0">
                <a:solidFill>
                  <a:schemeClr val="tx1"/>
                </a:solidFill>
              </a:rPr>
              <a:t>o jakości i stałości poziomu.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Producenci/nadawcy (komunikatu) budują </a:t>
            </a:r>
            <a:r>
              <a:rPr lang="pl-PL" u="sng" dirty="0">
                <a:solidFill>
                  <a:schemeClr val="tx1"/>
                </a:solidFill>
              </a:rPr>
              <a:t>historię na temat wyjątkowości</a:t>
            </a:r>
            <a:r>
              <a:rPr lang="pl-PL" dirty="0">
                <a:solidFill>
                  <a:schemeClr val="tx1"/>
                </a:solidFill>
              </a:rPr>
              <a:t> marki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5A02064D-012C-6A01-218C-9A481C164A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Narodowy – grupa połączona wspólną świadomością narodową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u="sng" dirty="0">
                <a:solidFill>
                  <a:schemeClr val="tx1"/>
                </a:solidFill>
              </a:rPr>
              <a:t> wyobrażenie</a:t>
            </a:r>
            <a:r>
              <a:rPr lang="pl-PL" dirty="0">
                <a:solidFill>
                  <a:schemeClr val="tx1"/>
                </a:solidFill>
              </a:rPr>
              <a:t> określonego terytorium, stanowiącego własność danego narodu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nacechowanego pozytywnie jako </a:t>
            </a:r>
            <a:r>
              <a:rPr lang="pl-PL" u="sng" dirty="0">
                <a:solidFill>
                  <a:schemeClr val="tx1"/>
                </a:solidFill>
              </a:rPr>
              <a:t>ojczyzna</a:t>
            </a:r>
            <a:r>
              <a:rPr lang="pl-PL" dirty="0">
                <a:solidFill>
                  <a:schemeClr val="tx1"/>
                </a:solidFill>
              </a:rPr>
              <a:t>, obejmujące miejsca o szczególnym znaczeniu symbolicznym.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w skład </a:t>
            </a:r>
            <a:r>
              <a:rPr lang="pl-PL" u="sng" dirty="0">
                <a:solidFill>
                  <a:schemeClr val="tx1"/>
                </a:solidFill>
              </a:rPr>
              <a:t>świadomości narodowej </a:t>
            </a:r>
            <a:r>
              <a:rPr lang="pl-PL" dirty="0">
                <a:solidFill>
                  <a:schemeClr val="tx1"/>
                </a:solidFill>
              </a:rPr>
              <a:t>wchodzi wiedza nt. wspólnej </a:t>
            </a:r>
            <a:r>
              <a:rPr lang="pl-PL" u="sng" dirty="0">
                <a:solidFill>
                  <a:schemeClr val="tx1"/>
                </a:solidFill>
              </a:rPr>
              <a:t>historii </a:t>
            </a:r>
            <a:r>
              <a:rPr lang="pl-PL" dirty="0">
                <a:solidFill>
                  <a:schemeClr val="tx1"/>
                </a:solidFill>
              </a:rPr>
              <a:t>i swoistej </a:t>
            </a:r>
            <a:r>
              <a:rPr lang="pl-PL" u="sng" dirty="0">
                <a:solidFill>
                  <a:schemeClr val="tx1"/>
                </a:solidFill>
              </a:rPr>
              <a:t>kultury narodowej, będąca przedmiotem dumy </a:t>
            </a:r>
            <a:br>
              <a:rPr lang="pl-PL" u="sng" dirty="0">
                <a:solidFill>
                  <a:schemeClr val="tx1"/>
                </a:solidFill>
              </a:rPr>
            </a:br>
            <a:r>
              <a:rPr lang="pl-PL" u="sng" dirty="0">
                <a:solidFill>
                  <a:schemeClr val="tx1"/>
                </a:solidFill>
              </a:rPr>
              <a:t>i znakiem rozpoznawczym </a:t>
            </a:r>
            <a:r>
              <a:rPr lang="pl-PL" dirty="0">
                <a:solidFill>
                  <a:schemeClr val="tx1"/>
                </a:solidFill>
              </a:rPr>
              <a:t>w stosunkach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innymi narodami 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5B92063-6C94-A40E-AA2F-881C4202A85B}"/>
              </a:ext>
            </a:extLst>
          </p:cNvPr>
          <p:cNvSpPr txBox="1"/>
          <p:nvPr/>
        </p:nvSpPr>
        <p:spPr>
          <a:xfrm>
            <a:off x="384313" y="6308035"/>
            <a:ext cx="107713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A. </a:t>
            </a:r>
            <a:r>
              <a:rPr lang="pl-PL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Quirin</a:t>
            </a:r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pl-PL" sz="14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Branding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narodowy – co to jest? Uwagi do toczącej się dyskusji</a:t>
            </a:r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„ATHENAEUM Polskie Studia Politologiczne” 49/2016Naród, hasło w: 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Naród</a:t>
            </a:r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Encyklopedia PWN, online: https://encyklopedia.pwn.pl/haslo/narod;3945889.html</a:t>
            </a:r>
          </a:p>
          <a:p>
            <a:r>
              <a:rPr lang="pl-PL" sz="1400" dirty="0"/>
              <a:t>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29EBEE04-5451-3FD2-438B-D064B4595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713" y="0"/>
            <a:ext cx="3273287" cy="1636644"/>
          </a:xfrm>
          <a:prstGeom prst="rect">
            <a:avLst/>
          </a:prstGeom>
        </p:spPr>
      </p:pic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56F0B9B-7192-7BF8-210C-9ACE1FCAA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715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065ADF-A4EB-81D8-0F25-A4C68BE58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tx1"/>
                </a:solidFill>
              </a:rPr>
              <a:t>Jak zwiększać wiedzę Niemców o Polsce?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A077A4-806A-4CB4-1E10-A9A079C0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7677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telewizja - najpopularniejsze źródło wiedzy społeczno-politycznej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aktywność polityków (aktywistów, urzędników) informująca o Polsce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rzadziej wybierane pozycje produktów kultury wysokiej - filmy, seriale, książki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Czy niewielka dostępność powoduje rzadsze sięganie po tytuły? Czy świadomy brak zainteresowania?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łatwo dostępne, odpowiednio reklamowane i objaśnione polskie filmy czy książki cieszą się Niemczech dużym zainteresowaniem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określenie „duże” odnosi się do ograniczonej liczebnie publiczności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u="sng" dirty="0">
                <a:solidFill>
                  <a:schemeClr val="tx1"/>
                </a:solidFill>
              </a:rPr>
              <a:t>aktywność Ambasadorów i Animatorów WPE</a:t>
            </a:r>
            <a:r>
              <a:rPr lang="pl-PL" dirty="0">
                <a:solidFill>
                  <a:schemeClr val="tx1"/>
                </a:solidFill>
              </a:rPr>
              <a:t>: media społecznościowe, (lokalne) festiwale kultury (z udziałem szkół?), konkursy z nagrodami np. anglojęzyczne książki (Wydawnictwo IPN, Sejmowe), gry historyczne i strategiczne (Wydawnictwo IPN, </a:t>
            </a:r>
            <a:r>
              <a:rPr lang="pl-PL" dirty="0" err="1">
                <a:solidFill>
                  <a:schemeClr val="tx1"/>
                </a:solidFill>
              </a:rPr>
              <a:t>TiS</a:t>
            </a:r>
            <a:r>
              <a:rPr lang="pl-PL" dirty="0">
                <a:solidFill>
                  <a:schemeClr val="tx1"/>
                </a:solidFill>
              </a:rPr>
              <a:t>), wymiany młodzieży w ramach np. Fundacji Współpracy Polsko-Niemieckiej…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27B9326-088D-2D3F-3FCD-E1DF18FE00A7}"/>
              </a:ext>
            </a:extLst>
          </p:cNvPr>
          <p:cNvSpPr txBox="1"/>
          <p:nvPr/>
        </p:nvSpPr>
        <p:spPr>
          <a:xfrm>
            <a:off x="424069" y="6402120"/>
            <a:ext cx="9117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https://www.isp.org.pl/pl/publikacje/polacy-i-niemcy-jak-dalecy-jak-bliscy-barometr-polska-niemcy-2022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E02855B-6F26-1076-074C-4801F283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9686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B87BB4-5ED5-4A5C-37A8-56AA7B1E1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7326"/>
            <a:ext cx="10058400" cy="1299683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Wizerunek Polski we </a:t>
            </a:r>
            <a:r>
              <a:rPr lang="pl-PL" b="1" dirty="0">
                <a:solidFill>
                  <a:schemeClr val="accent1"/>
                </a:solidFill>
              </a:rPr>
              <a:t>Francji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sz="4400" dirty="0">
                <a:solidFill>
                  <a:schemeClr val="tx1"/>
                </a:solidFill>
              </a:rPr>
              <a:t>(2006)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E90DF3-4BAA-F458-DECF-1A8596CBB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10" y="1857954"/>
            <a:ext cx="10614991" cy="459742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Skojarzenia związane z Polską: wstąpienie do UE (19%), problemy ekonomiczne kraju, bieda i bezrobocie (14%); państwo rozwijające się (9%)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Skojarzenia dot. Francji: kultura, sztuka i zabytki (52%), kuchnia (43%), Paryż (21%), położenie geograf. i klimat (19%)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mniej istotne są kwestie historyczne np. utożsamianie Polski z wojną, Solidarnością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najczęściej wskazywane cechy Polaka: pracowity, religijny, sympatyczny, uczciwy, dobrze wychowany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Francuzi: nowocześni, wykształceni, przedsiębiorczy, otwarci i tolerancyjni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odejście od negatywnego obrazu Polaka-tradycjonalisty, zawzięcie broniącego religii i historii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religijność, patriotyzm, przywiązanie do rodziny </a:t>
            </a:r>
            <a:r>
              <a:rPr lang="pl-PL" dirty="0">
                <a:solidFill>
                  <a:schemeClr val="tx1"/>
                </a:solidFill>
              </a:rPr>
              <a:t>odróżnia od indywidualistów i dążących do sukcesu Europejczyków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polska tradycja jest wartościowana pozytywnie jako </a:t>
            </a:r>
            <a:r>
              <a:rPr lang="pl-PL" b="1" dirty="0">
                <a:solidFill>
                  <a:schemeClr val="tx1"/>
                </a:solidFill>
              </a:rPr>
              <a:t>dziedzictwo narodowe pielęgnowane przez pokolenia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24% respondentów odpowiedziało, że czytało książki napisane przez Polaków lub oglądało polskie filmy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Polska jest doceniana głównie jako partner gospodarczy, jej kultura nie jest popularyzowana na szeroką skalę. 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AECE51B-F3F9-FB3D-98E2-09D364C5A351}"/>
              </a:ext>
            </a:extLst>
          </p:cNvPr>
          <p:cNvSpPr txBox="1"/>
          <p:nvPr/>
        </p:nvSpPr>
        <p:spPr>
          <a:xfrm>
            <a:off x="437322" y="6334780"/>
            <a:ext cx="10336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ISP, Fundacja Roberta Schumana w Paryżu, ambasada Francji w Warszawie https://naukawpolsce.pl/aktualnosci/news%2C25386%2Cpolacy-i-francuzi-co-sadzimy-o-sobie.html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DF5CD67-126B-92D6-9C63-3C39747F5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291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BCED60-D14B-8B53-7E19-8C3FA1860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78" y="1393096"/>
            <a:ext cx="10320793" cy="447761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 Polskie fenomeny kulturowe: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komiks: Kajko i Kokosz; Kapitan Żbik; Tytus, Romek i </a:t>
            </a:r>
            <a:r>
              <a:rPr lang="pl-PL" dirty="0" err="1">
                <a:solidFill>
                  <a:schemeClr val="tx1"/>
                </a:solidFill>
              </a:rPr>
              <a:t>A'Tomek</a:t>
            </a:r>
            <a:r>
              <a:rPr lang="pl-PL" dirty="0">
                <a:solidFill>
                  <a:schemeClr val="tx1"/>
                </a:solidFill>
              </a:rPr>
              <a:t>; </a:t>
            </a:r>
            <a:r>
              <a:rPr lang="pl-PL" dirty="0" err="1">
                <a:solidFill>
                  <a:schemeClr val="tx1"/>
                </a:solidFill>
              </a:rPr>
              <a:t>Kwapiszon</a:t>
            </a:r>
            <a:r>
              <a:rPr lang="pl-PL" dirty="0">
                <a:solidFill>
                  <a:schemeClr val="tx1"/>
                </a:solidFill>
              </a:rPr>
              <a:t> - popularność komiksu w RF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legendy i podania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tańce regionalne — mogą być interesujące ze względu na popularność festiwali prezentujących folklor, tradycyjną sztukę, muzykę, rzemiosło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kino polskie; festiwale filmowe — festiwale cieszą się ogromną popularnością; https://instytutpolski.pl/paris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 Oferta dydaktyczna: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omawianie wydarzeń historycznych z uwzględnieniem postaci znanych Polaków lub Francuzów polskiego pochodzenia, np. Adam Mickiewicz, </a:t>
            </a:r>
            <a:r>
              <a:rPr lang="pl-PL" dirty="0" err="1">
                <a:solidFill>
                  <a:schemeClr val="tx1"/>
                </a:solidFill>
              </a:rPr>
              <a:t>René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Goscinny</a:t>
            </a:r>
            <a:r>
              <a:rPr lang="pl-PL" dirty="0">
                <a:solidFill>
                  <a:schemeClr val="tx1"/>
                </a:solidFill>
              </a:rPr>
              <a:t>, Roman Polański, Stanisław Leszczyński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przedstawienie sylwetek i dokonań Polaków spoczywających na paryskich nekropoliach </a:t>
            </a:r>
            <a:r>
              <a:rPr lang="pl-PL" dirty="0" err="1">
                <a:solidFill>
                  <a:schemeClr val="tx1"/>
                </a:solidFill>
              </a:rPr>
              <a:t>Père-Lachaise</a:t>
            </a:r>
            <a:r>
              <a:rPr lang="pl-PL" dirty="0">
                <a:solidFill>
                  <a:schemeClr val="tx1"/>
                </a:solidFill>
              </a:rPr>
              <a:t>, Montmartre i Montparnasse, podparyskim </a:t>
            </a:r>
            <a:r>
              <a:rPr lang="pl-PL" dirty="0" err="1">
                <a:solidFill>
                  <a:schemeClr val="tx1"/>
                </a:solidFill>
              </a:rPr>
              <a:t>Montmorency</a:t>
            </a:r>
            <a:r>
              <a:rPr lang="pl-PL" dirty="0">
                <a:solidFill>
                  <a:schemeClr val="tx1"/>
                </a:solidFill>
              </a:rPr>
              <a:t>; np. Ludwik Mierosławski, Juliusz Słowacki, Delfina Potocka, Julian Ursyn Niemcewicz, Cyprian Kamil Norwid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634397D-E8DB-B84C-7F14-64E65A02F47E}"/>
              </a:ext>
            </a:extLst>
          </p:cNvPr>
          <p:cNvSpPr txBox="1"/>
          <p:nvPr/>
        </p:nvSpPr>
        <p:spPr>
          <a:xfrm>
            <a:off x="344557" y="6347791"/>
            <a:ext cx="10482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A. Bajerska, 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Chopin był Polakiem! Kultura polska w oczach Francuzów</a:t>
            </a:r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http://dx.doi.Org/10.18778/7969-123.4.16</a:t>
            </a:r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;</a:t>
            </a:r>
          </a:p>
          <a:p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R. Kaleta, 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Polskie groby w Paryżu</a:t>
            </a:r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Kwartalnik Polonicum 2014; S. Sierpowski, 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Pamięć we Francji o Stanisławie Leszczyńskim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A9E264C-615A-4A5C-0242-937423D75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3268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0D5FD6-3C9E-295D-AA23-161C1866C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6158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tx1"/>
                </a:solidFill>
              </a:rPr>
              <a:t>Jak zwiększać wiedzę Francuzów o Polsce?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A03E07-C116-98AD-C6AF-33BD0687D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Wzrost aktywności naukowej (2010 r.)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„francuscy historycy będą mogli bez a priori uczynić Polskę przedmiotem badań i </a:t>
            </a:r>
            <a:r>
              <a:rPr lang="pl-PL" u="sng" dirty="0">
                <a:solidFill>
                  <a:schemeClr val="tx1"/>
                </a:solidFill>
              </a:rPr>
              <a:t>lepiej zrozumieć złożoność historii</a:t>
            </a:r>
            <a:r>
              <a:rPr lang="pl-PL" dirty="0">
                <a:solidFill>
                  <a:schemeClr val="tx1"/>
                </a:solidFill>
              </a:rPr>
              <a:t> tego europejskiego partnera (…) Francuskie badania są na drodze do </a:t>
            </a:r>
            <a:r>
              <a:rPr lang="pl-PL" u="sng" dirty="0">
                <a:solidFill>
                  <a:schemeClr val="tx1"/>
                </a:solidFill>
              </a:rPr>
              <a:t>poszerzenia pól badawczych o zagadnienia integrujące nie tylko polityczny wymiar historii, ale także ekonomię, kulturę, historię mentalności</a:t>
            </a:r>
            <a:r>
              <a:rPr lang="pl-PL" dirty="0">
                <a:solidFill>
                  <a:schemeClr val="tx1"/>
                </a:solidFill>
              </a:rPr>
              <a:t>” pisze </a:t>
            </a:r>
            <a:r>
              <a:rPr lang="pl-PL" dirty="0" err="1">
                <a:solidFill>
                  <a:schemeClr val="tx1"/>
                </a:solidFill>
              </a:rPr>
              <a:t>Frédéric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Dessberg</a:t>
            </a:r>
            <a:r>
              <a:rPr lang="pl-PL" dirty="0">
                <a:solidFill>
                  <a:schemeClr val="tx1"/>
                </a:solidFill>
              </a:rPr>
              <a:t> w tematycznym numerze „</a:t>
            </a:r>
            <a:r>
              <a:rPr lang="pl-PL" dirty="0" err="1">
                <a:solidFill>
                  <a:schemeClr val="tx1"/>
                </a:solidFill>
              </a:rPr>
              <a:t>Revue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historique</a:t>
            </a:r>
            <a:r>
              <a:rPr lang="pl-PL" dirty="0">
                <a:solidFill>
                  <a:schemeClr val="tx1"/>
                </a:solidFill>
              </a:rPr>
              <a:t> des </a:t>
            </a:r>
            <a:r>
              <a:rPr lang="pl-PL" dirty="0" err="1">
                <a:solidFill>
                  <a:schemeClr val="tx1"/>
                </a:solidFill>
              </a:rPr>
              <a:t>armées</a:t>
            </a:r>
            <a:r>
              <a:rPr lang="pl-PL" dirty="0">
                <a:solidFill>
                  <a:schemeClr val="tx1"/>
                </a:solidFill>
              </a:rPr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Udział Stacji Naukowej Polskiej  Akademii Nauk w Paryżu, patronat „uniwersytetów katolickich” (federacji uniwersytetów i instytutów katolickich, www.udesca.fr)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Francuzi opierają opinie o Polsce (podobnie jak my o nich) przede wszystkim o informacje pochodzące z mediów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Liczby użytkowników: Facebook – 40 mln, Instagram – 28 mln, Snapchat – 22 mln, </a:t>
            </a:r>
            <a:r>
              <a:rPr lang="pl-PL" dirty="0" err="1">
                <a:solidFill>
                  <a:schemeClr val="tx1"/>
                </a:solidFill>
              </a:rPr>
              <a:t>TikTok</a:t>
            </a:r>
            <a:r>
              <a:rPr lang="pl-PL" dirty="0">
                <a:solidFill>
                  <a:schemeClr val="tx1"/>
                </a:solidFill>
              </a:rPr>
              <a:t> – 18,9 mln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u="sng" dirty="0">
                <a:solidFill>
                  <a:schemeClr val="tx1"/>
                </a:solidFill>
              </a:rPr>
              <a:t>aktywność Ambasadorów i AWPE</a:t>
            </a:r>
            <a:r>
              <a:rPr lang="pl-PL" dirty="0">
                <a:solidFill>
                  <a:schemeClr val="tx1"/>
                </a:solidFill>
              </a:rPr>
              <a:t>: media społecznościowe, udział w pokazach filmów </a:t>
            </a:r>
            <a:r>
              <a:rPr lang="pl-PL" dirty="0" err="1">
                <a:solidFill>
                  <a:schemeClr val="tx1"/>
                </a:solidFill>
              </a:rPr>
              <a:t>Institut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Polonais</a:t>
            </a:r>
            <a:r>
              <a:rPr lang="pl-PL" dirty="0">
                <a:solidFill>
                  <a:schemeClr val="tx1"/>
                </a:solidFill>
              </a:rPr>
              <a:t> de Paris; pokazywanie, że pozytywne cechy wywodzą się z historią (patriotyzm i kultywowanie tradycji – zabory) 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798EE09-5A60-6FA2-72A7-99EA233054C1}"/>
              </a:ext>
            </a:extLst>
          </p:cNvPr>
          <p:cNvSpPr txBox="1"/>
          <p:nvPr/>
        </p:nvSpPr>
        <p:spPr>
          <a:xfrm>
            <a:off x="619093" y="6273225"/>
            <a:ext cx="10381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</a:t>
            </a:r>
            <a:r>
              <a:rPr lang="pl-PL" sz="1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r>
              <a:rPr lang="fr-FR" sz="1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Dessberg</a:t>
            </a:r>
            <a:r>
              <a:rPr lang="pl-PL" sz="1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  <a:r>
              <a:rPr lang="fr-FR" sz="16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La Pologne vue de France : un aperçu historiographique</a:t>
            </a:r>
            <a:r>
              <a:rPr lang="pl-PL" sz="16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„</a:t>
            </a:r>
            <a:r>
              <a:rPr lang="pl-PL" sz="1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Revue</a:t>
            </a:r>
            <a:r>
              <a:rPr lang="pl-PL" sz="1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historique</a:t>
            </a:r>
            <a:r>
              <a:rPr lang="pl-PL" sz="1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des </a:t>
            </a:r>
            <a:r>
              <a:rPr lang="pl-PL" sz="1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armées</a:t>
            </a:r>
            <a:r>
              <a:rPr lang="pl-PL" sz="1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 France-</a:t>
            </a:r>
            <a:r>
              <a:rPr lang="pl-PL" sz="1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Pologne</a:t>
            </a:r>
            <a:r>
              <a:rPr lang="pl-PL" sz="1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2010, https://journals.openedition.org/rha/7037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A8C6364-171C-A41F-3DFD-6D22A7169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6307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B87BB4-5ED5-4A5C-37A8-56AA7B1E1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>
                <a:solidFill>
                  <a:schemeClr val="tx1"/>
                </a:solidFill>
              </a:rPr>
              <a:t>Wizerunek Polski na </a:t>
            </a:r>
            <a:r>
              <a:rPr lang="pl-PL" sz="4400" b="1" dirty="0">
                <a:solidFill>
                  <a:schemeClr val="accent1"/>
                </a:solidFill>
              </a:rPr>
              <a:t>Węgrzech</a:t>
            </a:r>
            <a:r>
              <a:rPr lang="pl-PL" sz="4400" b="1" dirty="0">
                <a:solidFill>
                  <a:schemeClr val="tx1"/>
                </a:solidFill>
              </a:rPr>
              <a:t> </a:t>
            </a:r>
            <a:r>
              <a:rPr lang="pl-PL" sz="4000" dirty="0">
                <a:solidFill>
                  <a:schemeClr val="tx1"/>
                </a:solidFill>
              </a:rPr>
              <a:t>(2018)</a:t>
            </a:r>
            <a:endParaRPr lang="pl-PL" sz="44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E90DF3-4BAA-F458-DECF-1A8596CBB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59"/>
            <a:ext cx="10058400" cy="453525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</a:rPr>
              <a:t> Najwyższe oceny dot. przypadku </a:t>
            </a:r>
            <a:r>
              <a:rPr lang="pl-PL" sz="2200" b="1" dirty="0">
                <a:solidFill>
                  <a:schemeClr val="tx1"/>
                </a:solidFill>
              </a:rPr>
              <a:t>przyrody, bezpieczeństwa, atrakcji turystycznych, logistyki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duży kraj, mający morze, góry i jeziora; ciekawe, nowoczesne miasta, brak negatywnych emocji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sz="2200" dirty="0">
                <a:solidFill>
                  <a:schemeClr val="tx1"/>
                </a:solidFill>
              </a:rPr>
              <a:t>niespełna 30% (respondentów) deklaruje, że kiedykolwiek odwiedziła Polskę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67% samodzielnie organizuje krótkie wyjazdy weekendowe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sz="2200" dirty="0">
                <a:solidFill>
                  <a:schemeClr val="tx1"/>
                </a:solidFill>
              </a:rPr>
              <a:t>Polacy są: </a:t>
            </a:r>
            <a:r>
              <a:rPr lang="pl-PL" sz="2200" b="1" dirty="0">
                <a:solidFill>
                  <a:schemeClr val="tx1"/>
                </a:solidFill>
              </a:rPr>
              <a:t>gościnni, podobni </a:t>
            </a:r>
            <a:r>
              <a:rPr lang="pl-PL" sz="2200" dirty="0">
                <a:solidFill>
                  <a:schemeClr val="tx1"/>
                </a:solidFill>
              </a:rPr>
              <a:t>do Węgrów, przyjaźnie nastawieni do turystów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52% deklaruje sympatię do Polaków, 5% odczuwa negatywne odczucia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10%: Polska jest biedna, szara i nieatrakcyjna (częściej to grupa 18-29 lat)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</a:rPr>
              <a:t>postrzeganie Polski w kontekście </a:t>
            </a:r>
            <a:r>
              <a:rPr lang="pl-PL" sz="2200" b="1" dirty="0">
                <a:solidFill>
                  <a:schemeClr val="tx1"/>
                </a:solidFill>
              </a:rPr>
              <a:t>historii</a:t>
            </a:r>
            <a:r>
              <a:rPr lang="pl-PL" sz="2200" dirty="0">
                <a:solidFill>
                  <a:schemeClr val="tx1"/>
                </a:solidFill>
              </a:rPr>
              <a:t> jest dominujące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tx1"/>
                </a:solidFill>
              </a:rPr>
              <a:t>starsi: wspólne doświadczenia historyczne, przemiany ustrojowe, świadomość unowocześnia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tx1"/>
                </a:solidFill>
              </a:rPr>
              <a:t>młodsi: Polska jest krajem, bardzo skupionym na historii, przestarzałym, któremu brakuje nowoczesności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l-PL" sz="19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tx1"/>
                </a:solidFill>
              </a:rPr>
              <a:t>Starsi: przyjazność, otwartość, gościnność i poczucie „braterstwa”, nowoczesność Warszawy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tx1"/>
                </a:solidFill>
              </a:rPr>
              <a:t>Młodsi: klimat postkomunistyczny, poczucie przestarzałości, brak uśmiechu, duża przestrzeń, poczucie samotności, wrażenie, że niewiele się dzieje, z wyjazdu niewiele się pamięta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623C248-9CDF-F725-874F-2D7A0AF25678}"/>
              </a:ext>
            </a:extLst>
          </p:cNvPr>
          <p:cNvSpPr txBox="1"/>
          <p:nvPr/>
        </p:nvSpPr>
        <p:spPr>
          <a:xfrm>
            <a:off x="477077" y="6427304"/>
            <a:ext cx="11145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Raport z badania Wizerunek Polski i Polaków na Węgrzech, https://www.pot.gov.pl/pl/dane-i-wiedza/dane-i-wiedza/badania-i-analizy  </a:t>
            </a:r>
            <a:r>
              <a:rPr lang="pl-P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br>
              <a:rPr lang="pl-P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l-PL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B7C56CE-01FE-2963-A133-CD2CF3D4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0150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2F954E-7D2A-5B7E-9733-67B5B5C3F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tx1"/>
                </a:solidFill>
              </a:rPr>
              <a:t>Jak zwiększać wiedzę Węgrów o Polsce?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8773B2-01B5-A982-4AB5-BACDB9011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POT: oferowanie konkretnych sugestii turystycznych wyjazdów na określony czas, zaproponowanie rozwiązań bardziej atrakcyjnych dla młodszych turystów (kluby, wydarzenia kulturalne, typowy </a:t>
            </a:r>
            <a:r>
              <a:rPr lang="pl-PL" dirty="0" err="1">
                <a:solidFill>
                  <a:schemeClr val="tx1"/>
                </a:solidFill>
              </a:rPr>
              <a:t>city-break</a:t>
            </a:r>
            <a:r>
              <a:rPr lang="pl-PL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36% nie wie czy odwiedzi Polskę, 28% nie/zdecydowanie nie, 28% tak/zdecydowanie tak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podkreślanie w komunikacji przyjazności obydwu narodów, mentalnego podobieństwa, funkcjonującego w świadomości poczucia „braterstwa”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u="sng" dirty="0">
                <a:solidFill>
                  <a:schemeClr val="tx1"/>
                </a:solidFill>
              </a:rPr>
              <a:t> aktywność Ambasadorów i AWPE</a:t>
            </a:r>
            <a:r>
              <a:rPr lang="pl-PL" dirty="0">
                <a:solidFill>
                  <a:schemeClr val="tx1"/>
                </a:solidFill>
              </a:rPr>
              <a:t>: promowanie konkretnych wydarzeń (festiwal itp.) w mediach społecznościowych, które zachęciłyby do przyjazdu, „ustrukturyzowane” wymiany młodzieży, badania plenerowe, opracowanie propozycji wycieczki do mniej znanych miejsc np. Wrocław i Dolny Śląsk, promowanie Polaków jako narodu otwartego potrafiącego łączyć nowoczesność z tradycją… 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0AE0CD7-7867-7403-DEA8-85A858AEBB5F}"/>
              </a:ext>
            </a:extLst>
          </p:cNvPr>
          <p:cNvSpPr txBox="1"/>
          <p:nvPr/>
        </p:nvSpPr>
        <p:spPr>
          <a:xfrm>
            <a:off x="477077" y="6427304"/>
            <a:ext cx="11145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Raport z badania Wizerunek Polski i Polaków na Węgrzech, https://www.pot.gov.pl/pl/dane-i-wiedza/dane-i-wiedza/badania-i-analizy  </a:t>
            </a:r>
            <a:r>
              <a:rPr lang="pl-P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br>
              <a:rPr lang="pl-P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l-PL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AA9AF30-B0B0-58C6-B491-82552208C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4058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B87BB4-5ED5-4A5C-37A8-56AA7B1E1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68880"/>
            <a:ext cx="10058400" cy="1450757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Wizerunek Polski na </a:t>
            </a:r>
            <a:r>
              <a:rPr lang="pl-PL" b="1" dirty="0">
                <a:solidFill>
                  <a:schemeClr val="accent1"/>
                </a:solidFill>
              </a:rPr>
              <a:t>Litwie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sz="4400" dirty="0">
                <a:solidFill>
                  <a:schemeClr val="tx1"/>
                </a:solidFill>
              </a:rPr>
              <a:t>(2013)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E90DF3-4BAA-F458-DECF-1A8596CBB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237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Litwini najczęściej kojarzą Polskę jako sąsiednie państwo (68%); 17% Gospodarka; 8.5% Polityka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23% Sąsiednie państwo; 8% Naród/państwo;  8% Negatywne cechy charakteru, nie podoba się naród/kraj (źli, nieprzyjacielscy, niegrzeczni, nieuczciwi)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3%&gt; Przyjazny kraj, dobrzy/porządni/zaradni ludzie; Przyroda, podróże, turystyka, rozrywka, polskie TV programy, filmy, książki, piosenki, imprezy; Język; Miasta Polski; Zły stan dróg;  Kościół/papież/religia; Solidarny, zjednoczony naród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Polacy o Litwie: 42% Kraj i ludzie; 30% Kultura (np. A. Mickiewicz, </a:t>
            </a:r>
            <a:r>
              <a:rPr lang="pl-PL" i="1" dirty="0">
                <a:solidFill>
                  <a:schemeClr val="tx1"/>
                </a:solidFill>
              </a:rPr>
              <a:t>Pan Tadeusz</a:t>
            </a:r>
            <a:r>
              <a:rPr lang="pl-PL" dirty="0">
                <a:solidFill>
                  <a:schemeClr val="tx1"/>
                </a:solidFill>
              </a:rPr>
              <a:t>, Inwokacja); 18% Historia. 71% Polaków nie ma żadnych skojarzeń z przeciętnym Litwinem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11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źródła wiedzy o Polsce: 48% telewizja; 35% szkoła; 30% artykuły w prasie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22% pobyt w Polsce; 21% Internet; 19% rodzina; 13% znajomi Polacy mieszkających na Litwie; 5% książki i filmy autorstwa Polaków i Litwinów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50% ankietowanych </a:t>
            </a:r>
            <a:r>
              <a:rPr lang="pl-PL" b="1" dirty="0">
                <a:solidFill>
                  <a:schemeClr val="tx1"/>
                </a:solidFill>
              </a:rPr>
              <a:t>przynajmniej raz była w Polsce </a:t>
            </a:r>
            <a:r>
              <a:rPr lang="pl-PL" dirty="0">
                <a:solidFill>
                  <a:schemeClr val="tx1"/>
                </a:solidFill>
              </a:rPr>
              <a:t>(30% – kilkakrotnie)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22F8FDC-4814-2FA3-C675-87E6865FCACD}"/>
              </a:ext>
            </a:extLst>
          </p:cNvPr>
          <p:cNvSpPr txBox="1"/>
          <p:nvPr/>
        </p:nvSpPr>
        <p:spPr>
          <a:xfrm>
            <a:off x="410817" y="6321287"/>
            <a:ext cx="10323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Obok siebie. Wzajemne postrzeganie się Polaków i Litwinów,</a:t>
            </a:r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https://www.isp.org.pl/pl/publikacje/obok-siebie-wzajemne-postrzeganie-sie-polakow-i-litwinow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16AD452-2852-3FBF-F232-9350C5584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318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2F954E-7D2A-5B7E-9733-67B5B5C3F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tx1"/>
                </a:solidFill>
              </a:rPr>
              <a:t>Jak zwiększać wiedzę Litwinów o Polsce?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8773B2-01B5-A982-4AB5-BACDB9011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Brak wiedzy na temat Polski (stan na 2013)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TVP World, polskojęzyczna TVP Wilno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tematyczne wycieczki/wymiany uczniów i studentów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Polsko-Litewski Fundusz Wymiany Młodzieży, dofinansowanie projektów w Ambasadzie RP w Wilnie, Centrum Dialogu im. Juliusza Mieroszewskiego </a:t>
            </a:r>
          </a:p>
          <a:p>
            <a:pPr marL="201168" lvl="1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u="sng" dirty="0">
                <a:solidFill>
                  <a:schemeClr val="tx1"/>
                </a:solidFill>
              </a:rPr>
              <a:t> aktywność Ambasadorów i AWPE</a:t>
            </a:r>
            <a:r>
              <a:rPr lang="pl-PL" dirty="0">
                <a:solidFill>
                  <a:schemeClr val="tx1"/>
                </a:solidFill>
              </a:rPr>
              <a:t>: „ustrukturyzowane” wymiany młodzieży z udziałem szkół i organizacji pozarządowych, wydarzenia z patronatem medialnym (i honorowym lokalnych władz), konkursy z nagrodami rzeczowymi przekazanymi przez IPN / Wydawnictwo Sejmowe (polskojęzyczne)…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099B346-85D0-72B4-5949-FC90333B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5658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B87BB4-5ED5-4A5C-37A8-56AA7B1E1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Wizerunek Polski w </a:t>
            </a:r>
            <a:r>
              <a:rPr lang="pl-PL" b="1" dirty="0">
                <a:solidFill>
                  <a:schemeClr val="accent1"/>
                </a:solidFill>
              </a:rPr>
              <a:t>Austrii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sz="4400" dirty="0">
                <a:solidFill>
                  <a:schemeClr val="tx1"/>
                </a:solidFill>
              </a:rPr>
              <a:t>(2000)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E90DF3-4BAA-F458-DECF-1A8596CBB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Trzy grupy skojarzeń: religijność i Papież-Polak; aspekty negatywne (Polska jest krajem biednym, z dużym wskaźnikiem przestępczości, z częstymi kradzieżami samochodów); historia (II wojna światowa, blok wschodni, „Solidarność”)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skojarzenia Polaków z Austrią: Turystyka, wakacje (Alpy, Wiedeń, walc); kraj lepszego życia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jedynie w dwóch przypadkach przeważył procent odpowiedzi pozytywnych nad negatywnymi: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w Polsce respektuje się swobody obywatelskie,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Polska jest państwem, w którym istnieje system parlamentarny, jak w innych krajach Europy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87% nigdy nie odwiedziło Polski, niemal tyle samo osób nie ma znajomych Polaków, którzy stale mieszkają w naszym kraju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Dla osób z wyższym wykształceniem (i dochodem) Polska nie stanowi atrakcji turystycznej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oba kraje postrzegane są jako średnio znaczące w Europie; dla 21% Austriaków Polska jest krajem bez znaczenia w Europie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673FD48-5CCA-B079-9C3D-3DF38C153189}"/>
              </a:ext>
            </a:extLst>
          </p:cNvPr>
          <p:cNvSpPr txBox="1"/>
          <p:nvPr/>
        </p:nvSpPr>
        <p:spPr>
          <a:xfrm>
            <a:off x="503583" y="6279009"/>
            <a:ext cx="11317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Polska – Austria. Wzajemny wizerunek w okresie rozszerzania Unii Europejskiej</a:t>
            </a:r>
            <a:r>
              <a:rPr lang="pl-P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https://www.isp.org.pl/pl/publikacje/austria-polska-wzajemny-wizerunek-w-okresie-rozszerzania-unii-europejskiej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38FFF90-E13A-D210-B12D-B737FCB57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3466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2F954E-7D2A-5B7E-9733-67B5B5C3F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tx1"/>
                </a:solidFill>
              </a:rPr>
              <a:t>Jak zwiększać wiedzę Austriaków o Polsce?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8773B2-01B5-A982-4AB5-BACDB9011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Promowanie Polski jako państwa z dużym odsetkiem osób posiadających wykształcenie wyższe (nieco wyższy niż w Austrii)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propagowanie wyjazdów Austriaków do Polski (finansowanie, dofinansowanie)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od 2010 r. obserwujemy w Polsce stale wzrastającą ilość przyjazdów turystycznych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Najliczniejsza grupa odwiedzająca: Austriacy podróżujący w celach biznesowych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2019 r.: 492,6 tysięcy przyjazdów (409 tys. turystycznych) z Austrii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promowanie </a:t>
            </a:r>
            <a:r>
              <a:rPr lang="pl-PL" dirty="0" err="1">
                <a:solidFill>
                  <a:schemeClr val="tx1"/>
                </a:solidFill>
              </a:rPr>
              <a:t>Trójmorza</a:t>
            </a:r>
            <a:r>
              <a:rPr lang="pl-PL" dirty="0">
                <a:solidFill>
                  <a:schemeClr val="tx1"/>
                </a:solidFill>
              </a:rPr>
              <a:t> i roli Polski w tym projekcie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u="sng" dirty="0">
                <a:solidFill>
                  <a:schemeClr val="tx1"/>
                </a:solidFill>
              </a:rPr>
              <a:t> aktywność Ambasadorów i AWPE</a:t>
            </a:r>
            <a:r>
              <a:rPr lang="pl-PL" dirty="0">
                <a:solidFill>
                  <a:schemeClr val="tx1"/>
                </a:solidFill>
              </a:rPr>
              <a:t>: „ustrukturyzowane” wymiany młodzieży koordynowane przez organizacje pozarządowe (fundusze prywatne?), promowanie Polaków jako narodu otwartego potrafiącego łączyć nowoczesność z tradycją i Polski jako ośrodka biznesowego w EW…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1F7ED4B-29DD-50A1-940A-48A477C38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29</a:t>
            </a:fld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689E128-CE1E-6C11-1710-519BDE643FEE}"/>
              </a:ext>
            </a:extLst>
          </p:cNvPr>
          <p:cNvSpPr txBox="1"/>
          <p:nvPr/>
        </p:nvSpPr>
        <p:spPr>
          <a:xfrm>
            <a:off x="595952" y="6279009"/>
            <a:ext cx="11000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Zagraniczny Ośrodek Polskiej Organizacji Turystycznej w Wiedniu. Sprawozdanie rok 2019, https://www.pot.gov.pl/attachments/article/1804/ZOPOT%20Austria%202019.pdf </a:t>
            </a:r>
          </a:p>
        </p:txBody>
      </p:sp>
    </p:spTree>
    <p:extLst>
      <p:ext uri="{BB962C8B-B14F-4D97-AF65-F5344CB8AC3E}">
        <p14:creationId xmlns:p14="http://schemas.microsoft.com/office/powerpoint/2010/main" val="3466061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372CC01-5F8B-C43E-15FA-70EB1C84F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033670"/>
            <a:ext cx="10058400" cy="4835424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Marka narodowa (jako dobro narodowe współtworzone przez członków wspólnoty narodowej) jest zarazem: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marką państwa (odnoszącą się do </a:t>
            </a:r>
            <a:r>
              <a:rPr lang="pl-PL" u="sng" dirty="0">
                <a:solidFill>
                  <a:schemeClr val="tx1"/>
                </a:solidFill>
              </a:rPr>
              <a:t>jakości rządzenia </a:t>
            </a:r>
            <a:r>
              <a:rPr lang="pl-PL" dirty="0">
                <a:solidFill>
                  <a:schemeClr val="tx1"/>
                </a:solidFill>
              </a:rPr>
              <a:t>i funkcjonowania instytucji państwa)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marką krajową (dotyczącą wyodrębnionego </a:t>
            </a:r>
            <a:r>
              <a:rPr lang="pl-PL" u="sng" dirty="0">
                <a:solidFill>
                  <a:schemeClr val="tx1"/>
                </a:solidFill>
              </a:rPr>
              <a:t>obszar</a:t>
            </a:r>
            <a:r>
              <a:rPr lang="pl-PL" dirty="0">
                <a:solidFill>
                  <a:schemeClr val="tx1"/>
                </a:solidFill>
              </a:rPr>
              <a:t>u geograficznego). </a:t>
            </a:r>
          </a:p>
          <a:p>
            <a:r>
              <a:rPr lang="pl-PL" dirty="0">
                <a:solidFill>
                  <a:schemeClr val="tx1"/>
                </a:solidFill>
              </a:rPr>
              <a:t>Jest to zgodne z definicją narodu, w której kraj, państwo oraz wiedza o historii i kulturze traktowane są jako elementy składowe świadomości narodowej koniecznej do zaistnienia narodu.</a:t>
            </a:r>
          </a:p>
          <a:p>
            <a:endParaRPr lang="pl-PL" b="1" dirty="0">
              <a:solidFill>
                <a:schemeClr val="tx1"/>
              </a:solidFill>
            </a:endParaRPr>
          </a:p>
          <a:p>
            <a:r>
              <a:rPr lang="pl-PL" b="1" dirty="0" err="1">
                <a:solidFill>
                  <a:schemeClr val="tx1"/>
                </a:solidFill>
              </a:rPr>
              <a:t>Branding</a:t>
            </a:r>
            <a:r>
              <a:rPr lang="pl-PL" b="1" dirty="0">
                <a:solidFill>
                  <a:schemeClr val="tx1"/>
                </a:solidFill>
              </a:rPr>
              <a:t> narodowy: </a:t>
            </a:r>
            <a:r>
              <a:rPr lang="pl-PL" u="sng" dirty="0">
                <a:solidFill>
                  <a:schemeClr val="tx1"/>
                </a:solidFill>
              </a:rPr>
              <a:t>długoterminowa strategia rozwoju marki </a:t>
            </a:r>
            <a:r>
              <a:rPr lang="pl-PL" dirty="0">
                <a:solidFill>
                  <a:schemeClr val="tx1"/>
                </a:solidFill>
              </a:rPr>
              <a:t>narodowej w celu zbudowania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zarządzania wizerunkiem i reputacją kraju, pożądanych z punktu widzenia jego rozwoju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ułatwiających realizację jego interesów w środowisku międzynarodowym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w tym ujęciu </a:t>
            </a:r>
            <a:r>
              <a:rPr lang="pl-PL" u="sng" dirty="0">
                <a:solidFill>
                  <a:schemeClr val="tx1"/>
                </a:solidFill>
              </a:rPr>
              <a:t>wizerunek jest aspektem krótkotrwałym</a:t>
            </a:r>
            <a:r>
              <a:rPr lang="pl-PL" dirty="0">
                <a:solidFill>
                  <a:schemeClr val="tx1"/>
                </a:solidFill>
              </a:rPr>
              <a:t>, składającym się na długotrwałą reputację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8C1BAE1-3260-9258-A2E4-2AC6EF82B160}"/>
              </a:ext>
            </a:extLst>
          </p:cNvPr>
          <p:cNvSpPr txBox="1"/>
          <p:nvPr/>
        </p:nvSpPr>
        <p:spPr>
          <a:xfrm>
            <a:off x="198782" y="6365557"/>
            <a:ext cx="117944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A. </a:t>
            </a:r>
            <a:r>
              <a:rPr lang="pl-PL" sz="13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Quirin</a:t>
            </a:r>
            <a:r>
              <a:rPr lang="pl-PL" sz="1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pl-PL" sz="13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Branding</a:t>
            </a:r>
            <a:r>
              <a:rPr lang="pl-PL" sz="13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narodowy – co to jest? Uwagi do toczącej się dyskusji</a:t>
            </a:r>
            <a:r>
              <a:rPr lang="pl-PL" sz="1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„ATHENAEUM Polskie Studia Politologiczne” 49/2016,. I. </a:t>
            </a:r>
            <a:r>
              <a:rPr lang="pl-PL" sz="13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Kavetskyy</a:t>
            </a:r>
            <a:r>
              <a:rPr lang="pl-PL" sz="1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P. Czapliński, </a:t>
            </a:r>
            <a:r>
              <a:rPr lang="pl-PL" sz="13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Marka narodowa i jej implikacje dla studiów nad ukraińską przedsiębiorczością pokolenia Z w świetle badań ankietowych studentów</a:t>
            </a:r>
            <a:r>
              <a:rPr lang="pl-PL" sz="1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„Przedsiębiorczość – Edukacja” 16(1)/2020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ED2EBBAE-1521-1D56-264C-4DA55050E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66279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E81758-F681-0666-10D9-2AE02E089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>
                <a:solidFill>
                  <a:schemeClr val="tx1"/>
                </a:solidFill>
              </a:rPr>
              <a:t>Przydatne linki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C00AD4-1AC7-6E88-40C8-FDB3F3E37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32480"/>
            <a:ext cx="10058400" cy="4303276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Polska w Twoim domu </a:t>
            </a:r>
            <a:r>
              <a:rPr lang="pl-PL" dirty="0">
                <a:hlinkClick r:id="rId2"/>
              </a:rPr>
              <a:t>https://www.gov.pl/web/dyplomacja/polska-w-twoim-domu</a:t>
            </a:r>
            <a:r>
              <a:rPr lang="pl-PL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Biblioteka Cyfrowa IPN </a:t>
            </a:r>
            <a:r>
              <a:rPr lang="pl-PL" dirty="0">
                <a:hlinkClick r:id="rId3"/>
              </a:rPr>
              <a:t>https://przystanekhistoria.pl/pa2/biblioteka-cyfrowa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Historia dla Polonii </a:t>
            </a:r>
            <a:r>
              <a:rPr lang="pl-PL" dirty="0">
                <a:hlinkClick r:id="rId4"/>
              </a:rPr>
              <a:t>https://historiadlapolonii.pl/</a:t>
            </a:r>
            <a:r>
              <a:rPr lang="pl-PL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Instytuty Polskie </a:t>
            </a:r>
            <a:r>
              <a:rPr lang="pl-PL" dirty="0">
                <a:hlinkClick r:id="rId5"/>
              </a:rPr>
              <a:t>https://www.gov.pl/web/dyplomacja/instytuty-polskie</a:t>
            </a:r>
            <a:r>
              <a:rPr lang="pl-PL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Badania i Analizy POT </a:t>
            </a:r>
            <a:r>
              <a:rPr lang="pl-PL" dirty="0">
                <a:hlinkClick r:id="rId6"/>
              </a:rPr>
              <a:t>https://www.pot.gov.pl/pl/dane-i-wiedza/dane-i-wiedza/badania-i-analizy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Barometr Polska-Niemcy </a:t>
            </a:r>
            <a:r>
              <a:rPr lang="pl-PL" dirty="0">
                <a:hlinkClick r:id="rId7"/>
              </a:rPr>
              <a:t>https://www.barometr-polska-niemcy.pl/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Dokumenty zawierające wskazówki w zakresie promocji Polski za granicą: </a:t>
            </a:r>
            <a:r>
              <a:rPr lang="pl-PL" i="1" dirty="0"/>
              <a:t>Zasady komunikacji marki Polska; Marka Polska – koncepcja; Kierunki promocji Polski na lata 2017–2027 </a:t>
            </a:r>
            <a:r>
              <a:rPr lang="pl-PL" dirty="0">
                <a:hlinkClick r:id="rId8"/>
              </a:rPr>
              <a:t>https://sejm.gov.pl/Sejm8.nsf/InterpelacjaTresc.xsp?key=B95JVM&amp;view=2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</a:t>
            </a:r>
            <a:r>
              <a:rPr lang="en-US" dirty="0" err="1"/>
              <a:t>Trimarium</a:t>
            </a:r>
            <a:r>
              <a:rPr lang="en-US" dirty="0"/>
              <a:t> Schuman’s Young Generation Forum</a:t>
            </a:r>
            <a:r>
              <a:rPr lang="pl-PL" dirty="0"/>
              <a:t> </a:t>
            </a:r>
            <a:r>
              <a:rPr lang="pl-PL" dirty="0">
                <a:hlinkClick r:id="rId9"/>
              </a:rPr>
              <a:t>http://tsyg.eu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Międzynarodowa Olimpiada Geopolityczna / International </a:t>
            </a:r>
            <a:r>
              <a:rPr lang="pl-PL" dirty="0" err="1"/>
              <a:t>Competition</a:t>
            </a:r>
            <a:r>
              <a:rPr lang="pl-PL" dirty="0"/>
              <a:t> in </a:t>
            </a:r>
            <a:r>
              <a:rPr lang="pl-PL" dirty="0" err="1"/>
              <a:t>Geopolitics</a:t>
            </a:r>
            <a:r>
              <a:rPr lang="pl-PL" dirty="0"/>
              <a:t> </a:t>
            </a:r>
            <a:r>
              <a:rPr lang="pl-PL" dirty="0">
                <a:hlinkClick r:id="rId10"/>
              </a:rPr>
              <a:t>https://ptg.edu.pl/olimpiada</a:t>
            </a:r>
            <a:r>
              <a:rPr lang="pl-PL" dirty="0"/>
              <a:t>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B16546-8B7D-E648-57B1-45FE9771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6181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181350-ECB8-82F2-EDE5-BA74DED5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>
                <a:solidFill>
                  <a:schemeClr val="tx1"/>
                </a:solidFill>
              </a:rPr>
              <a:t>O mnie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2D2283F2-5096-D7B2-B162-EF87D8DEAE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od 2021 r. specjalista w projekcie naukowym CLARIN, Instytut Nauk o Informacji i Mediach Uniwersytetu Wrocławskiego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od 2020 członek zarządu ds. finansowych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kontaktów biznesowych, Polskie Towarzystwo Geopolityczne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2016-2022 Studia doktoranckie Nauk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o Polityce, Zakład Komunikowania Międzynarodowego Uniwersytetu Wrocławskiego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odznaczona medalem „Za zasługi dla geopolityki polskiej”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4539D58-4600-9069-3EC3-9B58B20A55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Wybrane artykuły (dostęp online):</a:t>
            </a:r>
          </a:p>
          <a:p>
            <a:r>
              <a:rPr lang="pl-PL" dirty="0">
                <a:solidFill>
                  <a:schemeClr val="tx1"/>
                </a:solidFill>
              </a:rPr>
              <a:t>Rola Polonii w kreacji wizerunku Rzeczypospolitej na arenie międzynarodowej</a:t>
            </a:r>
          </a:p>
          <a:p>
            <a:r>
              <a:rPr lang="en-US" dirty="0">
                <a:solidFill>
                  <a:schemeClr val="tx1"/>
                </a:solidFill>
              </a:rPr>
              <a:t>Soft Power in the Priorities of Polish Diplomacy for 2019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Створення національного бренду на прикладі звіту «Бренд Польща – Концепція»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Global Ranking of </a:t>
            </a:r>
            <a:r>
              <a:rPr lang="pl-PL" dirty="0" err="1">
                <a:solidFill>
                  <a:schemeClr val="tx1"/>
                </a:solidFill>
              </a:rPr>
              <a:t>Soft</a:t>
            </a:r>
            <a:r>
              <a:rPr lang="pl-PL" dirty="0">
                <a:solidFill>
                  <a:schemeClr val="tx1"/>
                </a:solidFill>
              </a:rPr>
              <a:t> Power </a:t>
            </a:r>
            <a:r>
              <a:rPr lang="uk-UA" dirty="0">
                <a:solidFill>
                  <a:schemeClr val="tx1"/>
                </a:solidFill>
              </a:rPr>
              <a:t>як приклад вимірювання культурного потенціалу країни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C4F1E34-3D4C-AC25-5D1E-800DA8519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4097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85BCF8-A0B2-03D8-F3D4-ADB9FB847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31734"/>
          </a:xfrm>
        </p:spPr>
        <p:txBody>
          <a:bodyPr>
            <a:normAutofit lnSpcReduction="10000"/>
          </a:bodyPr>
          <a:lstStyle/>
          <a:p>
            <a:pPr algn="ctr"/>
            <a:endParaRPr lang="pl-PL" sz="1700" b="1" dirty="0">
              <a:solidFill>
                <a:schemeClr val="tx1"/>
              </a:solidFill>
            </a:endParaRPr>
          </a:p>
          <a:p>
            <a:pPr algn="ctr"/>
            <a:r>
              <a:rPr lang="pl-PL" sz="4400" b="1" dirty="0">
                <a:solidFill>
                  <a:schemeClr val="tx1"/>
                </a:solidFill>
              </a:rPr>
              <a:t>Dziękuję za uwagę </a:t>
            </a:r>
          </a:p>
          <a:p>
            <a:endParaRPr lang="pl-PL" sz="3600" b="1" dirty="0">
              <a:solidFill>
                <a:schemeClr val="tx1"/>
              </a:solidFill>
            </a:endParaRPr>
          </a:p>
          <a:p>
            <a:endParaRPr lang="pl-PL" sz="3600" b="1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Kontakt:</a:t>
            </a:r>
          </a:p>
          <a:p>
            <a:r>
              <a:rPr lang="pl-PL" dirty="0">
                <a:solidFill>
                  <a:schemeClr val="tx1"/>
                </a:solidFill>
              </a:rPr>
              <a:t>malwina.hopej@gmail.com</a:t>
            </a:r>
          </a:p>
          <a:p>
            <a:r>
              <a:rPr lang="pl-PL" dirty="0">
                <a:solidFill>
                  <a:schemeClr val="tx1"/>
                </a:solidFill>
              </a:rPr>
              <a:t>https://www.linkedin.com/in/malwina-hopej</a:t>
            </a:r>
          </a:p>
          <a:p>
            <a:r>
              <a:rPr lang="pl-PL" dirty="0">
                <a:solidFill>
                  <a:schemeClr val="tx1"/>
                </a:solidFill>
              </a:rPr>
              <a:t>https://wroc.academia.edu/MalwinaHopej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60A5870-F885-3448-2F2A-563250C0A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137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276A3714-BA4D-CA89-B061-6CFA4734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Dyplomacja publiczna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B17F1CE-1548-F110-95C2-A14DCDAD0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Dyplomacja publiczna (</a:t>
            </a:r>
            <a:r>
              <a:rPr lang="pl-PL" u="sng" dirty="0">
                <a:solidFill>
                  <a:schemeClr val="tx1"/>
                </a:solidFill>
              </a:rPr>
              <a:t>1965</a:t>
            </a:r>
            <a:r>
              <a:rPr lang="pl-PL" dirty="0">
                <a:solidFill>
                  <a:schemeClr val="tx1"/>
                </a:solidFill>
              </a:rPr>
              <a:t>): „wpływ jaki postawy społeczne wywierają na formowanie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realizację polityki zagranicznej” (Edmund </a:t>
            </a:r>
            <a:r>
              <a:rPr lang="pl-PL" dirty="0" err="1">
                <a:solidFill>
                  <a:schemeClr val="tx1"/>
                </a:solidFill>
              </a:rPr>
              <a:t>Gullion</a:t>
            </a:r>
            <a:r>
              <a:rPr lang="pl-PL" dirty="0">
                <a:solidFill>
                  <a:schemeClr val="tx1"/>
                </a:solidFill>
              </a:rPr>
              <a:t>).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Dyplomacja publiczna w </a:t>
            </a:r>
            <a:r>
              <a:rPr lang="pl-PL" u="sng" dirty="0">
                <a:solidFill>
                  <a:schemeClr val="tx1"/>
                </a:solidFill>
              </a:rPr>
              <a:t>XXI w.</a:t>
            </a:r>
            <a:r>
              <a:rPr lang="pl-PL" dirty="0">
                <a:solidFill>
                  <a:schemeClr val="tx1"/>
                </a:solidFill>
              </a:rPr>
              <a:t>: podstawowym celem jest </a:t>
            </a:r>
            <a:r>
              <a:rPr lang="pl-PL" u="sng" dirty="0">
                <a:solidFill>
                  <a:schemeClr val="tx1"/>
                </a:solidFill>
              </a:rPr>
              <a:t>wpływanie na opinię publiczną</a:t>
            </a:r>
            <a:r>
              <a:rPr lang="pl-PL" dirty="0">
                <a:solidFill>
                  <a:schemeClr val="tx1"/>
                </a:solidFill>
              </a:rPr>
              <a:t>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drugim państwie, a przez nią, </a:t>
            </a:r>
            <a:r>
              <a:rPr lang="pl-PL" u="sng" dirty="0">
                <a:solidFill>
                  <a:schemeClr val="tx1"/>
                </a:solidFill>
              </a:rPr>
              <a:t>pośrednio, na jego rząd</a:t>
            </a:r>
            <a:r>
              <a:rPr lang="pl-PL" dirty="0">
                <a:solidFill>
                  <a:schemeClr val="tx1"/>
                </a:solidFill>
              </a:rPr>
              <a:t>. </a:t>
            </a:r>
            <a:r>
              <a:rPr lang="pl-PL" b="1" dirty="0">
                <a:solidFill>
                  <a:schemeClr val="accent1"/>
                </a:solidFill>
              </a:rPr>
              <a:t>Każdy z nas jest Ambasadorem RP!</a:t>
            </a:r>
            <a:endParaRPr lang="pl-PL" sz="1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u="sng" dirty="0">
                <a:solidFill>
                  <a:schemeClr val="tx1"/>
                </a:solidFill>
              </a:rPr>
              <a:t> tradycyjna </a:t>
            </a:r>
            <a:r>
              <a:rPr lang="pl-PL" dirty="0">
                <a:solidFill>
                  <a:schemeClr val="tx1"/>
                </a:solidFill>
              </a:rPr>
              <a:t>dyplomacja publiczna</a:t>
            </a:r>
            <a:r>
              <a:rPr lang="pl-PL" u="sng" dirty="0">
                <a:solidFill>
                  <a:schemeClr val="tx1"/>
                </a:solidFill>
              </a:rPr>
              <a:t>: kontakty rząd-społeczeństwo</a:t>
            </a:r>
            <a:r>
              <a:rPr lang="pl-PL" dirty="0">
                <a:solidFill>
                  <a:schemeClr val="tx1"/>
                </a:solidFill>
              </a:rPr>
              <a:t>; wysiłki są skierowane na informowanie, wpływanie, przyciąganie społeczeństwa celem uzyskania poparcia dla celów polityki zagranicznej.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 nowa dyplomacja publiczna / sieciowy model dyplomacji</a:t>
            </a:r>
            <a:r>
              <a:rPr lang="pl-PL" dirty="0">
                <a:solidFill>
                  <a:schemeClr val="tx1"/>
                </a:solidFill>
              </a:rPr>
              <a:t>: społeczeństwa są zarówno podmiotem, jak i przedmiotem oddziaływania.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A0306C61-0408-9AE4-5F5A-672FE584C288}"/>
              </a:ext>
            </a:extLst>
          </p:cNvPr>
          <p:cNvSpPr txBox="1"/>
          <p:nvPr/>
        </p:nvSpPr>
        <p:spPr>
          <a:xfrm>
            <a:off x="109183" y="6309787"/>
            <a:ext cx="11778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P.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Yannas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Public Diplomacy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[w:] D. L. Merskin, </a:t>
            </a:r>
            <a:r>
              <a:rPr 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SAGE International Encyclopedia of Mass Media and Society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; </a:t>
            </a:r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R. Łoś, </a:t>
            </a:r>
            <a:r>
              <a:rPr lang="pl-PL" sz="14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Soft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power we współczesnych stosunkach międzynarodowych</a:t>
            </a:r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Łódź 2017; D. </a:t>
            </a:r>
            <a:r>
              <a:rPr lang="pl-PL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Fater</a:t>
            </a:r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Wyzwania dyplomacji publicznej w epoce ponowoczesnej. Wybrane problemy</a:t>
            </a:r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it-IT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Acta Politica Polonica nr 1/2019 (47)</a:t>
            </a:r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2955178A-8F99-1808-472C-52FD98EBF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922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5305DA-EAC3-3311-17E6-2711F36E3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>
                <a:solidFill>
                  <a:schemeClr val="tx1"/>
                </a:solidFill>
              </a:rPr>
              <a:t>Dyplomacja publiczna – definicja </a:t>
            </a:r>
            <a:r>
              <a:rPr lang="pl-PL" sz="4400" b="1" dirty="0">
                <a:solidFill>
                  <a:schemeClr val="tx1"/>
                </a:solidFill>
              </a:rPr>
              <a:t>MSZ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F1B425-0264-7849-A203-65D1E06DE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fontAlgn="base"/>
            <a:r>
              <a:rPr lang="pl-PL" b="1" i="0" dirty="0">
                <a:solidFill>
                  <a:schemeClr val="tx1"/>
                </a:solidFill>
                <a:effectLst/>
              </a:rPr>
              <a:t>obejmuje działania o charakterze </a:t>
            </a:r>
            <a:r>
              <a:rPr lang="pl-PL" b="1" i="0" u="sng" dirty="0">
                <a:solidFill>
                  <a:schemeClr val="tx1"/>
                </a:solidFill>
                <a:effectLst/>
              </a:rPr>
              <a:t>strategicznym, koordynacyjnym i wykonawczym</a:t>
            </a:r>
            <a:r>
              <a:rPr lang="pl-PL" b="1" i="0" dirty="0">
                <a:solidFill>
                  <a:schemeClr val="tx1"/>
                </a:solidFill>
                <a:effectLst/>
              </a:rPr>
              <a:t>, które poprzez kształtowanie postaw społecznych i opinii publicznej za granicą mają na celu </a:t>
            </a:r>
            <a:r>
              <a:rPr lang="pl-PL" b="1" i="0" u="sng" dirty="0">
                <a:solidFill>
                  <a:schemeClr val="tx1"/>
                </a:solidFill>
                <a:effectLst/>
              </a:rPr>
              <a:t>uzyskanie zrozumienia i poparcia</a:t>
            </a:r>
            <a:r>
              <a:rPr lang="pl-PL" b="1" i="0" dirty="0">
                <a:solidFill>
                  <a:schemeClr val="tx1"/>
                </a:solidFill>
                <a:effectLst/>
              </a:rPr>
              <a:t> dla polskiej racji stanu i polityki zagranicznej RP.</a:t>
            </a:r>
          </a:p>
          <a:p>
            <a:pPr algn="l" fontAlgn="base"/>
            <a:endParaRPr lang="pl-PL" b="1" i="0" dirty="0">
              <a:solidFill>
                <a:schemeClr val="tx1"/>
              </a:solidFill>
              <a:effectLst/>
            </a:endParaRPr>
          </a:p>
          <a:p>
            <a:pPr algn="l" fontAlgn="base"/>
            <a:r>
              <a:rPr lang="pl-PL" b="0" i="0" dirty="0">
                <a:solidFill>
                  <a:schemeClr val="tx1"/>
                </a:solidFill>
                <a:effectLst/>
              </a:rPr>
              <a:t>Wykorzystanie mechanizmów </a:t>
            </a:r>
            <a:r>
              <a:rPr lang="pl-PL" b="0" i="0" dirty="0" err="1">
                <a:solidFill>
                  <a:schemeClr val="tx1"/>
                </a:solidFill>
                <a:effectLst/>
              </a:rPr>
              <a:t>Soft</a:t>
            </a:r>
            <a:r>
              <a:rPr lang="pl-PL" b="0" i="0" dirty="0">
                <a:solidFill>
                  <a:schemeClr val="tx1"/>
                </a:solidFill>
                <a:effectLst/>
              </a:rPr>
              <a:t> Power w dyplomacji publicznej, takich jak promocja polskiej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chemeClr val="tx1"/>
                </a:solidFill>
                <a:effectLst/>
              </a:rPr>
              <a:t> kultury, 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chemeClr val="tx1"/>
                </a:solidFill>
                <a:effectLst/>
              </a:rPr>
              <a:t>historii, 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chemeClr val="tx1"/>
                </a:solidFill>
                <a:effectLst/>
              </a:rPr>
              <a:t>nauki i innowacji, 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chemeClr val="tx1"/>
                </a:solidFill>
                <a:effectLst/>
              </a:rPr>
              <a:t>języka polskiego, </a:t>
            </a:r>
          </a:p>
          <a:p>
            <a:pPr fontAlgn="base"/>
            <a:r>
              <a:rPr lang="pl-PL" b="0" i="0" dirty="0">
                <a:solidFill>
                  <a:schemeClr val="tx1"/>
                </a:solidFill>
                <a:effectLst/>
              </a:rPr>
              <a:t>pozwala budować pozytywny wizerunek Polski za granicą i dobre stosunki międzynarodowe. </a:t>
            </a:r>
          </a:p>
          <a:p>
            <a:pPr fontAlgn="base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78464E8-3276-A99D-0336-A41F561A4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5</a:t>
            </a:fld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49139EA-9E9C-E1C1-3586-3A9C6BBC1542}"/>
              </a:ext>
            </a:extLst>
          </p:cNvPr>
          <p:cNvSpPr txBox="1"/>
          <p:nvPr/>
        </p:nvSpPr>
        <p:spPr>
          <a:xfrm>
            <a:off x="775252" y="6402120"/>
            <a:ext cx="10641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Dyplomacja publiczna, https://www.gov.pl/web/dyplomacja/dyplomacja-publiczna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B41ED25-EF95-0894-C27A-F23BD77C2F4C}"/>
              </a:ext>
            </a:extLst>
          </p:cNvPr>
          <p:cNvSpPr txBox="1"/>
          <p:nvPr/>
        </p:nvSpPr>
        <p:spPr>
          <a:xfrm>
            <a:off x="3796747" y="3703982"/>
            <a:ext cx="3597966" cy="121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edukacji,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sportu,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turystyki,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gospodarki, </a:t>
            </a:r>
          </a:p>
        </p:txBody>
      </p:sp>
    </p:spTree>
    <p:extLst>
      <p:ext uri="{BB962C8B-B14F-4D97-AF65-F5344CB8AC3E}">
        <p14:creationId xmlns:p14="http://schemas.microsoft.com/office/powerpoint/2010/main" val="374331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A7B4C31B-F307-DF4E-D185-8263730CF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>
                <a:solidFill>
                  <a:schemeClr val="tx1"/>
                </a:solidFill>
              </a:rPr>
              <a:t>Nowa dyplomacja publiczna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F0D3F42-0558-BA8B-FFFD-9ABA6483E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800835"/>
            <a:ext cx="10119360" cy="413173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nastawiona jest na budowanie silnej reputacji kraju przez promowanie własnych interesów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zdobywanie poparcia na gruncie politycznym i ekonomicznym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istotne są bezpośrednie kontakty między jednostkami lub grupami społecznymi zamieszkującymi w różnych państwach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istotą jest: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wymiana poglądów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nawiązywanie współpracy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osiąganie wspólnych celów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te działania mogą </a:t>
            </a:r>
            <a:r>
              <a:rPr lang="pl-PL" u="sng" dirty="0">
                <a:solidFill>
                  <a:schemeClr val="tx1"/>
                </a:solidFill>
              </a:rPr>
              <a:t>pośrednio wpływać </a:t>
            </a:r>
            <a:r>
              <a:rPr lang="pl-PL" dirty="0">
                <a:solidFill>
                  <a:schemeClr val="tx1"/>
                </a:solidFill>
              </a:rPr>
              <a:t>na oficjalne relacje, kształtować opinię publiczną czyli wymuszać określone działania dyplomatyczne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03100B80-5EE9-C1EB-377C-98D28D94FC70}"/>
              </a:ext>
            </a:extLst>
          </p:cNvPr>
          <p:cNvSpPr txBox="1"/>
          <p:nvPr/>
        </p:nvSpPr>
        <p:spPr>
          <a:xfrm>
            <a:off x="424070" y="6414052"/>
            <a:ext cx="10119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R. Łoś, </a:t>
            </a:r>
            <a:r>
              <a:rPr lang="pl-PL" sz="16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Soft</a:t>
            </a:r>
            <a:r>
              <a:rPr lang="pl-PL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power we współczesnych stosunkach międzynarodowych</a:t>
            </a:r>
            <a:r>
              <a:rPr lang="pl-P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Łódź 2017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4D3DAAC9-099E-5EC8-1ECD-22039156F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766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AE5446-BF4E-76EE-0CF5-B1B5BBC24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807" y="45372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pl-PL" sz="4400" dirty="0">
                <a:solidFill>
                  <a:schemeClr val="tx1"/>
                </a:solidFill>
              </a:rPr>
              <a:t>Trzy poziomy dyplomacji publicznej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CE04E8-522A-E25C-14B6-B76F2C958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29779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1900" dirty="0">
                <a:solidFill>
                  <a:schemeClr val="tx1"/>
                </a:solidFill>
              </a:rPr>
              <a:t>Rola państwa (MSZ):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tx1"/>
                </a:solidFill>
              </a:rPr>
              <a:t> koordynacja procesów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tx1"/>
                </a:solidFill>
              </a:rPr>
              <a:t>dostarczenie danych, materiałów i scenariuszy działania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tx1"/>
                </a:solidFill>
              </a:rPr>
              <a:t> inicjowanie działań, wspieranie wspólnot tematycznych (tzw. </a:t>
            </a:r>
            <a:r>
              <a:rPr lang="pl-PL" sz="1900" dirty="0" err="1">
                <a:solidFill>
                  <a:schemeClr val="tx1"/>
                </a:solidFill>
              </a:rPr>
              <a:t>issue</a:t>
            </a:r>
            <a:r>
              <a:rPr lang="pl-PL" sz="1900" dirty="0">
                <a:solidFill>
                  <a:schemeClr val="tx1"/>
                </a:solidFill>
              </a:rPr>
              <a:t> Alliance)</a:t>
            </a:r>
          </a:p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BA13DC0-8351-49EB-4613-8400F5529BDE}"/>
              </a:ext>
            </a:extLst>
          </p:cNvPr>
          <p:cNvSpPr txBox="1"/>
          <p:nvPr/>
        </p:nvSpPr>
        <p:spPr>
          <a:xfrm>
            <a:off x="702364" y="6334780"/>
            <a:ext cx="10893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Tabela: B. Ociepka, 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Nowa dyplomacja publiczna – perspektywa teorii stosunków międzynarodowych i komunikowania politycznego</a:t>
            </a:r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Przegląd Strategiczny, 2012/1, s. 132 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3E8CBE2C-6A13-E6FB-3FDC-A4783C038B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375218"/>
              </p:ext>
            </p:extLst>
          </p:nvPr>
        </p:nvGraphicFramePr>
        <p:xfrm>
          <a:off x="702364" y="1706517"/>
          <a:ext cx="10502347" cy="2391817"/>
        </p:xfrm>
        <a:graphic>
          <a:graphicData uri="http://schemas.openxmlformats.org/drawingml/2006/table">
            <a:tbl>
              <a:tblPr firstRow="1" firstCol="1" bandRow="1"/>
              <a:tblGrid>
                <a:gridCol w="3716427">
                  <a:extLst>
                    <a:ext uri="{9D8B030D-6E8A-4147-A177-3AD203B41FA5}">
                      <a16:colId xmlns:a16="http://schemas.microsoft.com/office/drawing/2014/main" val="3675009251"/>
                    </a:ext>
                  </a:extLst>
                </a:gridCol>
                <a:gridCol w="4294281">
                  <a:extLst>
                    <a:ext uri="{9D8B030D-6E8A-4147-A177-3AD203B41FA5}">
                      <a16:colId xmlns:a16="http://schemas.microsoft.com/office/drawing/2014/main" val="640012199"/>
                    </a:ext>
                  </a:extLst>
                </a:gridCol>
                <a:gridCol w="656215">
                  <a:extLst>
                    <a:ext uri="{9D8B030D-6E8A-4147-A177-3AD203B41FA5}">
                      <a16:colId xmlns:a16="http://schemas.microsoft.com/office/drawing/2014/main" val="1594404140"/>
                    </a:ext>
                  </a:extLst>
                </a:gridCol>
                <a:gridCol w="1835424">
                  <a:extLst>
                    <a:ext uri="{9D8B030D-6E8A-4147-A177-3AD203B41FA5}">
                      <a16:colId xmlns:a16="http://schemas.microsoft.com/office/drawing/2014/main" val="1606236784"/>
                    </a:ext>
                  </a:extLst>
                </a:gridCol>
              </a:tblGrid>
              <a:tr h="6239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Poziom centrum systemu politycznego: rządy, 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parlamenty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sądy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Strategie polityki zagranicznej, grand </a:t>
                      </a:r>
                      <a:r>
                        <a:rPr lang="pl-PL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strategy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strategie dyplomacji publicznej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g2g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agenda polityków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714805"/>
                  </a:ext>
                </a:extLst>
              </a:tr>
              <a:tr h="4729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Peryferie systemu politycznego: system medialny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Media, organizacje pozarządowe, lobbyści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g2p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agenda mediów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638732"/>
                  </a:ext>
                </a:extLst>
              </a:tr>
              <a:tr h="86433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2000" dirty="0"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Codzienna komunikacja publiczna: </a:t>
                      </a:r>
                      <a:r>
                        <a:rPr lang="pl-PL" sz="2000" b="1" dirty="0"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społeczeństwo obywatelskie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2000" dirty="0"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Obywatele,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2000" dirty="0"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ruchy społeczne,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2000" dirty="0"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sieci (i media społecznościowe),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2000" dirty="0"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dyplomacja obywatelska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2000" b="1" dirty="0"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p2p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2000" b="1" dirty="0"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agenda publiczności (interesariuszy)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pl-PL" sz="2000" dirty="0">
                        <a:solidFill>
                          <a:srgbClr val="A5002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61089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9B20CD8-E1FA-F2AA-7ACD-CB2445D49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5383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72FF89-FDCF-ABF3-70C8-7D78A7C36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517" y="1324568"/>
            <a:ext cx="4041914" cy="5219737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tx1"/>
                </a:solidFill>
              </a:rPr>
              <a:t>Marka narodowa </a:t>
            </a:r>
            <a:r>
              <a:rPr lang="pl-PL" sz="2800" dirty="0"/>
              <a:t>(</a:t>
            </a:r>
            <a:r>
              <a:rPr lang="pl-PL" sz="2800" u="sng" dirty="0"/>
              <a:t>pozytywne</a:t>
            </a:r>
            <a:r>
              <a:rPr lang="pl-PL" sz="2800" dirty="0"/>
              <a:t>) </a:t>
            </a:r>
            <a:r>
              <a:rPr lang="pl-PL" sz="2800" dirty="0">
                <a:solidFill>
                  <a:schemeClr val="accent1"/>
                </a:solidFill>
              </a:rPr>
              <a:t>wartości</a:t>
            </a:r>
            <a:r>
              <a:rPr lang="pl-PL" sz="2800" dirty="0"/>
              <a:t>, </a:t>
            </a:r>
            <a:r>
              <a:rPr lang="pl-PL" sz="2800" dirty="0">
                <a:solidFill>
                  <a:srgbClr val="00B0F0"/>
                </a:solidFill>
              </a:rPr>
              <a:t>kojarzone</a:t>
            </a:r>
            <a:r>
              <a:rPr lang="pl-PL" sz="2800" dirty="0"/>
              <a:t> </a:t>
            </a:r>
            <a:r>
              <a:rPr lang="pl-PL" sz="2800" dirty="0">
                <a:solidFill>
                  <a:schemeClr val="tx1"/>
                </a:solidFill>
              </a:rPr>
              <a:t>z danym państwem i </a:t>
            </a:r>
            <a:r>
              <a:rPr lang="pl-PL" sz="2800" dirty="0">
                <a:solidFill>
                  <a:srgbClr val="00B050"/>
                </a:solidFill>
              </a:rPr>
              <a:t>społeczeństwem</a:t>
            </a:r>
            <a:r>
              <a:rPr lang="pl-PL" sz="2800" dirty="0"/>
              <a:t>, </a:t>
            </a:r>
            <a:r>
              <a:rPr lang="pl-PL" sz="2800" dirty="0">
                <a:solidFill>
                  <a:schemeClr val="tx1"/>
                </a:solidFill>
              </a:rPr>
              <a:t>przekładające się na </a:t>
            </a:r>
            <a:r>
              <a:rPr lang="pl-PL" sz="2800" dirty="0"/>
              <a:t>(</a:t>
            </a:r>
            <a:r>
              <a:rPr lang="pl-PL" sz="2800" u="sng" dirty="0"/>
              <a:t>pozytywne</a:t>
            </a:r>
            <a:r>
              <a:rPr lang="pl-PL" sz="2800" dirty="0"/>
              <a:t>) </a:t>
            </a:r>
            <a:r>
              <a:rPr lang="pl-PL" sz="2800" dirty="0">
                <a:solidFill>
                  <a:srgbClr val="7030A0"/>
                </a:solidFill>
              </a:rPr>
              <a:t>postawy wobec państwa</a:t>
            </a:r>
            <a:r>
              <a:rPr lang="pl-PL" sz="2800" dirty="0"/>
              <a:t>. 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F60DC39E-5792-E041-86A2-15DC8358EDD8}"/>
              </a:ext>
            </a:extLst>
          </p:cNvPr>
          <p:cNvSpPr txBox="1"/>
          <p:nvPr/>
        </p:nvSpPr>
        <p:spPr>
          <a:xfrm>
            <a:off x="410818" y="6334780"/>
            <a:ext cx="111848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Definicja: marki narodowej B. Ociepka, 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Nowa dyplomacja publiczna – perspektywa teorii stosunków międzynarodowych i komunikowania politycznego</a:t>
            </a:r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Przegląd Strategiczny, 2012/1, s. 132; Kierunki promocji POLSKI na lata 2017-2027, s. 13, 20;</a:t>
            </a:r>
          </a:p>
          <a:p>
            <a:endParaRPr lang="pl-PL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A2A35F8-299E-6A8B-9005-C30A2C2517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326" t="24528" r="20326" b="7032"/>
          <a:stretch/>
        </p:blipFill>
        <p:spPr>
          <a:xfrm>
            <a:off x="4863548" y="1229242"/>
            <a:ext cx="6732104" cy="4364771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74CA155-03F6-996D-5349-841A44B28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8</a:t>
            </a:fld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6279AAA-C552-903B-8B24-201E2FD757D2}"/>
              </a:ext>
            </a:extLst>
          </p:cNvPr>
          <p:cNvSpPr txBox="1"/>
          <p:nvPr/>
        </p:nvSpPr>
        <p:spPr>
          <a:xfrm>
            <a:off x="401540" y="5656516"/>
            <a:ext cx="11194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</a:rPr>
              <a:t>„</a:t>
            </a:r>
            <a:r>
              <a:rPr lang="pl-PL" sz="1600" dirty="0"/>
              <a:t>POLSKA. Dla Ciebie!” – slogan proponowany przez autorów </a:t>
            </a:r>
            <a:r>
              <a:rPr lang="pl-PL" sz="1600" i="1" dirty="0"/>
              <a:t>Marka Polska. Koncepcja</a:t>
            </a:r>
            <a:r>
              <a:rPr lang="pl-PL" sz="1600" dirty="0"/>
              <a:t>; „</a:t>
            </a:r>
            <a:r>
              <a:rPr lang="de-DE" sz="1600" b="0" i="0" dirty="0">
                <a:effectLst/>
                <a:latin typeface="ArnoPro-Regular"/>
              </a:rPr>
              <a:t>POLAND. </a:t>
            </a:r>
            <a:r>
              <a:rPr lang="de-DE" sz="1600" b="0" i="0" dirty="0" err="1">
                <a:effectLst/>
                <a:latin typeface="ArnoPro-Regular"/>
              </a:rPr>
              <a:t>For</a:t>
            </a:r>
            <a:r>
              <a:rPr lang="pl-PL" sz="1600" dirty="0">
                <a:latin typeface="ArnoPro-Regular"/>
              </a:rPr>
              <a:t> </a:t>
            </a:r>
            <a:r>
              <a:rPr lang="de-DE" sz="1600" b="0" i="0" dirty="0" err="1">
                <a:effectLst/>
                <a:latin typeface="ArnoPro-Regular"/>
              </a:rPr>
              <a:t>You</a:t>
            </a:r>
            <a:r>
              <a:rPr lang="de-DE" sz="1600" b="0" i="0" dirty="0">
                <a:effectLst/>
                <a:latin typeface="ArnoPro-Regular"/>
              </a:rPr>
              <a:t>!”, „POLEN. Für Sie!”</a:t>
            </a:r>
            <a:r>
              <a:rPr lang="pl-PL" sz="1600" b="0" i="0" dirty="0">
                <a:effectLst/>
                <a:latin typeface="ArnoPro-Regular"/>
              </a:rPr>
              <a:t>.</a:t>
            </a:r>
          </a:p>
          <a:p>
            <a:r>
              <a:rPr lang="de-DE" sz="1600" dirty="0"/>
              <a:t> </a:t>
            </a:r>
            <a:r>
              <a:rPr lang="pl-PL" sz="1600" b="0" i="0" dirty="0">
                <a:effectLst/>
                <a:latin typeface="ArnoPro-Regular"/>
              </a:rPr>
              <a:t>„POLSKA. Dla Kultury!”, „POLSKA. Dla Inwestycji!”, „POLSKA. Dla Nauki!”</a:t>
            </a:r>
            <a:r>
              <a:rPr lang="pl-PL" sz="1600" dirty="0"/>
              <a:t> </a:t>
            </a:r>
            <a:br>
              <a:rPr lang="de-DE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9024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650A1450-957A-DCA0-1ED8-BE69409C0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660" y="1020419"/>
            <a:ext cx="10230680" cy="502257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accent2"/>
                </a:solidFill>
              </a:rPr>
              <a:t>Każde z działań </a:t>
            </a:r>
            <a:r>
              <a:rPr lang="pl-PL" dirty="0">
                <a:solidFill>
                  <a:schemeClr val="tx1"/>
                </a:solidFill>
              </a:rPr>
              <a:t>promocyjnych powinno prowadzić do </a:t>
            </a:r>
            <a:r>
              <a:rPr lang="pl-PL" u="sng" dirty="0">
                <a:solidFill>
                  <a:schemeClr val="tx1"/>
                </a:solidFill>
              </a:rPr>
              <a:t>uzyskania i utrwalenia obrazu odpowiadającego przekazom</a:t>
            </a:r>
            <a:r>
              <a:rPr lang="pl-PL" dirty="0">
                <a:solidFill>
                  <a:schemeClr val="tx1"/>
                </a:solidFill>
              </a:rPr>
              <a:t> strategicznym promocji Polski za granicą, np.:</a:t>
            </a:r>
          </a:p>
          <a:p>
            <a:endParaRPr lang="pl-PL" sz="19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tx1"/>
                </a:solidFill>
              </a:rPr>
              <a:t> Polska to </a:t>
            </a:r>
            <a:r>
              <a:rPr lang="pl-PL" sz="1900" b="1" dirty="0">
                <a:solidFill>
                  <a:schemeClr val="tx1"/>
                </a:solidFill>
              </a:rPr>
              <a:t>bezpieczny</a:t>
            </a:r>
            <a:r>
              <a:rPr lang="pl-PL" sz="1900" dirty="0">
                <a:solidFill>
                  <a:schemeClr val="tx1"/>
                </a:solidFill>
              </a:rPr>
              <a:t>, duży, </a:t>
            </a:r>
            <a:r>
              <a:rPr lang="pl-PL" sz="1900" b="1" dirty="0">
                <a:solidFill>
                  <a:schemeClr val="tx1"/>
                </a:solidFill>
              </a:rPr>
              <a:t>stabilny</a:t>
            </a:r>
            <a:r>
              <a:rPr lang="pl-PL" sz="1900" dirty="0">
                <a:solidFill>
                  <a:schemeClr val="tx1"/>
                </a:solidFill>
              </a:rPr>
              <a:t> i  intrygujący kraj w  centrum Europy.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tx1"/>
                </a:solidFill>
              </a:rPr>
              <a:t> Ma nowoczesną </a:t>
            </a:r>
            <a:r>
              <a:rPr lang="pl-PL" sz="1900" b="1" dirty="0">
                <a:solidFill>
                  <a:schemeClr val="tx1"/>
                </a:solidFill>
              </a:rPr>
              <a:t>gospodarkę</a:t>
            </a:r>
            <a:r>
              <a:rPr lang="pl-PL" sz="1900" dirty="0">
                <a:solidFill>
                  <a:schemeClr val="tx1"/>
                </a:solidFill>
              </a:rPr>
              <a:t> i oferuje produkty oraz usługi o przewidywalnej, wysokiej </a:t>
            </a:r>
            <a:r>
              <a:rPr lang="pl-PL" sz="1900" b="1" dirty="0">
                <a:solidFill>
                  <a:schemeClr val="tx1"/>
                </a:solidFill>
              </a:rPr>
              <a:t>jakośc</a:t>
            </a:r>
            <a:r>
              <a:rPr lang="pl-PL" sz="1900" dirty="0">
                <a:solidFill>
                  <a:schemeClr val="tx1"/>
                </a:solidFill>
              </a:rPr>
              <a:t>i i autentycznej wartości.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tx1"/>
                </a:solidFill>
              </a:rPr>
              <a:t> Polacy są narodem </a:t>
            </a:r>
            <a:r>
              <a:rPr lang="pl-PL" sz="1900" b="1" dirty="0">
                <a:solidFill>
                  <a:schemeClr val="tx1"/>
                </a:solidFill>
              </a:rPr>
              <a:t>inteligentnym</a:t>
            </a:r>
            <a:r>
              <a:rPr lang="pl-PL" sz="1900" dirty="0">
                <a:solidFill>
                  <a:schemeClr val="tx1"/>
                </a:solidFill>
              </a:rPr>
              <a:t>, przedsiębiorczym (smart), </a:t>
            </a:r>
            <a:r>
              <a:rPr lang="pl-PL" sz="1900" b="1" dirty="0">
                <a:solidFill>
                  <a:schemeClr val="tx1"/>
                </a:solidFill>
              </a:rPr>
              <a:t>konsekwentnym</a:t>
            </a:r>
            <a:r>
              <a:rPr lang="pl-PL" sz="1900" dirty="0">
                <a:solidFill>
                  <a:schemeClr val="tx1"/>
                </a:solidFill>
              </a:rPr>
              <a:t>, wyciągającym wnioski i  otwartym na innowacje.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tx1"/>
                </a:solidFill>
              </a:rPr>
              <a:t> Są wierni wyznawanym </a:t>
            </a:r>
            <a:r>
              <a:rPr lang="pl-PL" sz="1900" b="1" dirty="0">
                <a:solidFill>
                  <a:schemeClr val="tx1"/>
                </a:solidFill>
              </a:rPr>
              <a:t>wartościom</a:t>
            </a:r>
            <a:r>
              <a:rPr lang="pl-PL" sz="1900" dirty="0">
                <a:solidFill>
                  <a:schemeClr val="tx1"/>
                </a:solidFill>
              </a:rPr>
              <a:t> i zasadom oraz gotowi do ich krzewienia, jednocześnie uznając prawo do </a:t>
            </a:r>
            <a:r>
              <a:rPr lang="pl-PL" sz="1900" b="1" dirty="0">
                <a:solidFill>
                  <a:schemeClr val="tx1"/>
                </a:solidFill>
              </a:rPr>
              <a:t>pokojowego współistnienia </a:t>
            </a:r>
            <a:r>
              <a:rPr lang="pl-PL" sz="1900" dirty="0">
                <a:solidFill>
                  <a:schemeClr val="tx1"/>
                </a:solidFill>
              </a:rPr>
              <a:t>narodów i kultur.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E03DD33D-4A94-BA87-FF9B-80C49EE3F59C}"/>
              </a:ext>
            </a:extLst>
          </p:cNvPr>
          <p:cNvSpPr txBox="1"/>
          <p:nvPr/>
        </p:nvSpPr>
        <p:spPr>
          <a:xfrm>
            <a:off x="401744" y="6361043"/>
            <a:ext cx="9948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Kierunki promocji POLSKI na lata 2017-2027</a:t>
            </a:r>
            <a:r>
              <a:rPr lang="pl-PL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s. 13, 20;</a:t>
            </a:r>
          </a:p>
          <a:p>
            <a:r>
              <a:rPr lang="pl-PL" sz="1400" b="0" i="0" u="none" strike="noStrike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Raport "Obcokrajowcy o Polsce 2021„</a:t>
            </a:r>
            <a:r>
              <a:rPr lang="pl-PL" sz="1400" b="0" i="0" u="none" strike="noStrike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, https://www.pot.gov.pl/pl/dane-i-wiedza/dane-i-wiedza/badania-i-analiz</a:t>
            </a:r>
            <a:endParaRPr lang="pl-PL" sz="1400" b="0" i="0" dirty="0"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076318F-EEE7-AC1A-B87F-BA5F519F17A6}"/>
              </a:ext>
            </a:extLst>
          </p:cNvPr>
          <p:cNvSpPr txBox="1"/>
          <p:nvPr/>
        </p:nvSpPr>
        <p:spPr>
          <a:xfrm>
            <a:off x="1073425" y="5088833"/>
            <a:ext cx="9833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Polska jest</a:t>
            </a:r>
            <a:r>
              <a:rPr lang="pl-PL" dirty="0"/>
              <a:t>: warta poznania; ma bogate dziedzictwo i historię; zdrowa, ekologiczna (pow. 70%) i… </a:t>
            </a:r>
            <a:r>
              <a:rPr lang="pl-PL" u="sng" dirty="0"/>
              <a:t>nieznana </a:t>
            </a:r>
            <a:r>
              <a:rPr lang="pl-PL" dirty="0"/>
              <a:t>(43%).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6FBFD1E-9FC4-3379-6FFA-2C375F063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0F175-97D6-424D-91B2-263601D963C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19756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D14BCA5708E174EA2B1B2EFA78F74A1" ma:contentTypeVersion="10" ma:contentTypeDescription="Utwórz nowy dokument." ma:contentTypeScope="" ma:versionID="6b5f580b6e6d735cb285e501c8cf47e2">
  <xsd:schema xmlns:xsd="http://www.w3.org/2001/XMLSchema" xmlns:xs="http://www.w3.org/2001/XMLSchema" xmlns:p="http://schemas.microsoft.com/office/2006/metadata/properties" xmlns:ns2="6b6fe303-f47d-47ac-b02d-596ac163510f" xmlns:ns3="94c1785f-c11e-4331-b740-82dc4def5e16" targetNamespace="http://schemas.microsoft.com/office/2006/metadata/properties" ma:root="true" ma:fieldsID="dbaf0a183c3eeacbc665f80f43e4cde6" ns2:_="" ns3:_="">
    <xsd:import namespace="6b6fe303-f47d-47ac-b02d-596ac163510f"/>
    <xsd:import namespace="94c1785f-c11e-4331-b740-82dc4def5e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fe303-f47d-47ac-b02d-596ac16351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Tagi obrazów" ma:readOnly="false" ma:fieldId="{5cf76f15-5ced-4ddc-b409-7134ff3c332f}" ma:taxonomyMulti="true" ma:sspId="9313b72a-c0d5-4d96-b892-e13a351964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c1785f-c11e-4331-b740-82dc4def5e1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4201bbe-037a-484c-9e0e-ba45275a66cb}" ma:internalName="TaxCatchAll" ma:showField="CatchAllData" ma:web="94c1785f-c11e-4331-b740-82dc4def5e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b6fe303-f47d-47ac-b02d-596ac163510f">
      <Terms xmlns="http://schemas.microsoft.com/office/infopath/2007/PartnerControls"/>
    </lcf76f155ced4ddcb4097134ff3c332f>
    <TaxCatchAll xmlns="94c1785f-c11e-4331-b740-82dc4def5e16" xsi:nil="true"/>
  </documentManagement>
</p:properties>
</file>

<file path=customXml/itemProps1.xml><?xml version="1.0" encoding="utf-8"?>
<ds:datastoreItem xmlns:ds="http://schemas.openxmlformats.org/officeDocument/2006/customXml" ds:itemID="{1519C3A3-BBF9-4325-B607-CAC5F00617D0}"/>
</file>

<file path=customXml/itemProps2.xml><?xml version="1.0" encoding="utf-8"?>
<ds:datastoreItem xmlns:ds="http://schemas.openxmlformats.org/officeDocument/2006/customXml" ds:itemID="{2F284808-462D-41BB-BB3F-1D331D8E697C}"/>
</file>

<file path=customXml/itemProps3.xml><?xml version="1.0" encoding="utf-8"?>
<ds:datastoreItem xmlns:ds="http://schemas.openxmlformats.org/officeDocument/2006/customXml" ds:itemID="{F943BA6B-CD68-466D-B965-FCDAF47B8580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1539</TotalTime>
  <Words>4548</Words>
  <Application>Microsoft Office PowerPoint</Application>
  <PresentationFormat>Panoramiczny</PresentationFormat>
  <Paragraphs>378</Paragraphs>
  <Slides>32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8" baseType="lpstr">
      <vt:lpstr>arial</vt:lpstr>
      <vt:lpstr>arial</vt:lpstr>
      <vt:lpstr>ArnoPro-Regular</vt:lpstr>
      <vt:lpstr>Calibri</vt:lpstr>
      <vt:lpstr>Calibri Light</vt:lpstr>
      <vt:lpstr>Retrospekcja</vt:lpstr>
      <vt:lpstr>Budowanie marki narodowej  w wykonaniu Animatorów Wizerunku Polski w Europie</vt:lpstr>
      <vt:lpstr>Branding   &amp;   narodowy </vt:lpstr>
      <vt:lpstr>Prezentacja programu PowerPoint</vt:lpstr>
      <vt:lpstr>Dyplomacja publiczna </vt:lpstr>
      <vt:lpstr>Dyplomacja publiczna – definicja MSZ</vt:lpstr>
      <vt:lpstr>Nowa dyplomacja publiczna </vt:lpstr>
      <vt:lpstr>Trzy poziomy dyplomacji publicznej</vt:lpstr>
      <vt:lpstr>Prezentacja programu PowerPoint</vt:lpstr>
      <vt:lpstr>Prezentacja programu PowerPoint</vt:lpstr>
      <vt:lpstr>Budowanie marki w wykonaniu AWPE (I) </vt:lpstr>
      <vt:lpstr>Budowanie marki w wykonaniu AWPE (II) </vt:lpstr>
      <vt:lpstr>Analiza SWOT - </vt:lpstr>
      <vt:lpstr>Prezentacja programu PowerPoint</vt:lpstr>
      <vt:lpstr>Prezentacja programu PowerPoint</vt:lpstr>
      <vt:lpstr>Grupy odbiorców komunikatu Marka Polska </vt:lpstr>
      <vt:lpstr>Przeszkody w budowaniu marki Polska:</vt:lpstr>
      <vt:lpstr>Wizerunek Polski w Niemczech (2022) </vt:lpstr>
      <vt:lpstr>Niemcy o Polsce (2020)</vt:lpstr>
      <vt:lpstr>Co przychodzi Pani (Panu) na myśl, gdy słyszy Pani (Pan) słowo „Polska" lub "Polacy”? Odpowiedzi z 2016, 2018 i 2020 roku.</vt:lpstr>
      <vt:lpstr>Jak zwiększać wiedzę Niemców o Polsce?</vt:lpstr>
      <vt:lpstr>Wizerunek Polski we Francji (2006)</vt:lpstr>
      <vt:lpstr>Prezentacja programu PowerPoint</vt:lpstr>
      <vt:lpstr>Jak zwiększać wiedzę Francuzów o Polsce?</vt:lpstr>
      <vt:lpstr>Wizerunek Polski na Węgrzech (2018)</vt:lpstr>
      <vt:lpstr>Jak zwiększać wiedzę Węgrów o Polsce?</vt:lpstr>
      <vt:lpstr>Wizerunek Polski na Litwie (2013)</vt:lpstr>
      <vt:lpstr>Jak zwiększać wiedzę Litwinów o Polsce?</vt:lpstr>
      <vt:lpstr>Wizerunek Polski w Austrii (2000)</vt:lpstr>
      <vt:lpstr>Jak zwiększać wiedzę Austriaków o Polsce?</vt:lpstr>
      <vt:lpstr>Przydatne linki</vt:lpstr>
      <vt:lpstr>O mnie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Budowa marki narodowej w wykonaniu Animatorów Wizerunku Polski w Europie</dc:title>
  <dc:creator>Malwina Hopej</dc:creator>
  <cp:lastModifiedBy>Malwina Hopej</cp:lastModifiedBy>
  <cp:revision>214</cp:revision>
  <dcterms:created xsi:type="dcterms:W3CDTF">2022-11-26T21:44:17Z</dcterms:created>
  <dcterms:modified xsi:type="dcterms:W3CDTF">2022-12-12T17:07:48Z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0x0101001D14BCA5708E174EA2B1B2EFA78F74A1</vt:lpwstr>
  </property>
</Properties>
</file>